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72" r:id="rId2"/>
    <p:sldId id="257" r:id="rId3"/>
    <p:sldId id="275" r:id="rId4"/>
    <p:sldId id="279" r:id="rId5"/>
    <p:sldId id="259" r:id="rId6"/>
    <p:sldId id="284" r:id="rId7"/>
    <p:sldId id="276" r:id="rId8"/>
    <p:sldId id="278" r:id="rId9"/>
    <p:sldId id="280" r:id="rId10"/>
    <p:sldId id="260" r:id="rId11"/>
    <p:sldId id="261" r:id="rId12"/>
    <p:sldId id="281" r:id="rId13"/>
    <p:sldId id="282" r:id="rId14"/>
    <p:sldId id="265" r:id="rId15"/>
    <p:sldId id="266" r:id="rId16"/>
    <p:sldId id="267" r:id="rId17"/>
    <p:sldId id="268" r:id="rId18"/>
    <p:sldId id="269" r:id="rId19"/>
    <p:sldId id="285" r:id="rId20"/>
    <p:sldId id="274" r:id="rId21"/>
    <p:sldId id="270" r:id="rId22"/>
    <p:sldId id="271" r:id="rId23"/>
    <p:sldId id="283" r:id="rId24"/>
  </p:sldIdLst>
  <p:sldSz cx="9144000" cy="5143500" type="screen16x9"/>
  <p:notesSz cx="6858000" cy="9144000"/>
  <p:embeddedFontLst>
    <p:embeddedFont>
      <p:font typeface="Cavolini" panose="03000502040302020204" pitchFamily="66"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1F7"/>
    <a:srgbClr val="00FA00"/>
    <a:srgbClr val="896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483205-E25F-6D45-9548-02488D443617}" v="42" dt="2021-12-02T15:09:22.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997"/>
  </p:normalViewPr>
  <p:slideViewPr>
    <p:cSldViewPr snapToGrid="0">
      <p:cViewPr varScale="1">
        <p:scale>
          <a:sx n="120" d="100"/>
          <a:sy n="120" d="100"/>
        </p:scale>
        <p:origin x="200" y="6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1db0ec11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1db0ec11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347f586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347f586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1db0ec1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1db0ec1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3385156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3385156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033851563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033851563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15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1db0ec11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1db0ec11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33851563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33851563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33851563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33851563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347f5869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0347f5869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347f5869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347f5869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33851563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33851563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47f5869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47f5869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85E65-2C2A-1245-84E6-D03C2F213FBB}"/>
              </a:ext>
            </a:extLst>
          </p:cNvPr>
          <p:cNvSpPr txBox="1"/>
          <p:nvPr/>
        </p:nvSpPr>
        <p:spPr>
          <a:xfrm>
            <a:off x="3538330" y="3457191"/>
            <a:ext cx="5514230" cy="1569660"/>
          </a:xfrm>
          <a:prstGeom prst="rect">
            <a:avLst/>
          </a:prstGeom>
          <a:noFill/>
        </p:spPr>
        <p:txBody>
          <a:bodyPr wrap="square">
            <a:spAutoFit/>
          </a:bodyPr>
          <a:lstStyle/>
          <a:p>
            <a:pPr marL="0" lvl="0" indent="0" algn="r" rtl="0">
              <a:spcBef>
                <a:spcPts val="0"/>
              </a:spcBef>
              <a:spcAft>
                <a:spcPts val="0"/>
              </a:spcAft>
              <a:buClr>
                <a:schemeClr val="dk1"/>
              </a:buClr>
              <a:buSzPts val="1100"/>
              <a:buFont typeface="Arial"/>
              <a:buNone/>
            </a:pPr>
            <a:r>
              <a:rPr lang="en-GB" sz="2800" b="1" dirty="0">
                <a:solidFill>
                  <a:srgbClr val="212529"/>
                </a:solidFill>
                <a:latin typeface="Cavolini" panose="03000502040302020204" pitchFamily="66" charset="0"/>
                <a:ea typeface="Caveat"/>
                <a:cs typeface="Cavolini" panose="03000502040302020204" pitchFamily="66" charset="0"/>
                <a:sym typeface="Caveat"/>
              </a:rPr>
              <a:t>EDGE BUNDLING</a:t>
            </a:r>
            <a:endParaRPr lang="en-GB" sz="2800" b="1" dirty="0">
              <a:solidFill>
                <a:schemeClr val="dk1"/>
              </a:solidFill>
              <a:latin typeface="Cavolini" panose="03000502040302020204" pitchFamily="66" charset="0"/>
              <a:ea typeface="Caveat"/>
              <a:cs typeface="Cavolini" panose="03000502040302020204" pitchFamily="66" charset="0"/>
              <a:sym typeface="Caveat"/>
            </a:endParaRPr>
          </a:p>
          <a:p>
            <a:pPr marL="0" lvl="0" indent="0" algn="r" rtl="0">
              <a:spcBef>
                <a:spcPts val="0"/>
              </a:spcBef>
              <a:spcAft>
                <a:spcPts val="0"/>
              </a:spcAft>
              <a:buNone/>
            </a:pPr>
            <a:r>
              <a:rPr lang="en-GB" b="1" dirty="0">
                <a:latin typeface="Cavolini" panose="03000502040302020204" pitchFamily="66" charset="0"/>
                <a:ea typeface="Caveat"/>
                <a:cs typeface="Cavolini" panose="03000502040302020204" pitchFamily="66" charset="0"/>
                <a:sym typeface="Caveat"/>
              </a:rPr>
              <a:t>                               </a:t>
            </a:r>
            <a:r>
              <a:rPr lang="en-GB" sz="1800" b="1" dirty="0">
                <a:latin typeface="Cavolini" panose="03000502040302020204" pitchFamily="66" charset="0"/>
                <a:ea typeface="Caveat"/>
                <a:cs typeface="Cavolini" panose="03000502040302020204" pitchFamily="66" charset="0"/>
                <a:sym typeface="Caveat"/>
              </a:rPr>
              <a:t>Human Computer Interaction and Information Visualization</a:t>
            </a:r>
          </a:p>
          <a:p>
            <a:pPr marL="0" lvl="0" indent="0" algn="r" rtl="0">
              <a:spcBef>
                <a:spcPts val="0"/>
              </a:spcBef>
              <a:spcAft>
                <a:spcPts val="0"/>
              </a:spcAft>
              <a:buNone/>
            </a:pPr>
            <a:r>
              <a:rPr lang="en-GB" b="1" dirty="0">
                <a:latin typeface="Cavolini" panose="03000502040302020204" pitchFamily="66" charset="0"/>
                <a:ea typeface="Caveat"/>
                <a:cs typeface="Cavolini" panose="03000502040302020204" pitchFamily="66" charset="0"/>
                <a:sym typeface="Caveat"/>
              </a:rPr>
              <a:t>                                           </a:t>
            </a:r>
            <a:r>
              <a:rPr lang="en-GB" sz="1600" b="1" dirty="0">
                <a:latin typeface="Cavolini" panose="03000502040302020204" pitchFamily="66" charset="0"/>
                <a:ea typeface="Caveat"/>
                <a:cs typeface="Cavolini" panose="03000502040302020204" pitchFamily="66" charset="0"/>
                <a:sym typeface="Caveat"/>
              </a:rPr>
              <a:t>DECEMBER 2021</a:t>
            </a:r>
          </a:p>
          <a:p>
            <a:pPr algn="r"/>
            <a:r>
              <a:rPr lang="en-GB" sz="1600" b="1" dirty="0">
                <a:latin typeface="Cavolini" panose="03000502040302020204" pitchFamily="66" charset="0"/>
                <a:ea typeface="Caveat"/>
                <a:cs typeface="Cavolini" panose="03000502040302020204" pitchFamily="66" charset="0"/>
                <a:sym typeface="Caveat"/>
              </a:rPr>
              <a:t>Brahmashwini Regonda - 887689</a:t>
            </a:r>
          </a:p>
        </p:txBody>
      </p:sp>
      <p:pic>
        <p:nvPicPr>
          <p:cNvPr id="8" name="Google Shape;55;p13">
            <a:extLst>
              <a:ext uri="{FF2B5EF4-FFF2-40B4-BE49-F238E27FC236}">
                <a16:creationId xmlns:a16="http://schemas.microsoft.com/office/drawing/2014/main" id="{E5F4B4B6-4E26-FE47-8786-409D78099421}"/>
              </a:ext>
            </a:extLst>
          </p:cNvPr>
          <p:cNvPicPr preferRelativeResize="0"/>
          <p:nvPr/>
        </p:nvPicPr>
        <p:blipFill>
          <a:blip r:embed="rId2">
            <a:alphaModFix/>
          </a:blip>
          <a:stretch>
            <a:fillRect/>
          </a:stretch>
        </p:blipFill>
        <p:spPr>
          <a:xfrm>
            <a:off x="0" y="0"/>
            <a:ext cx="9144000" cy="3518720"/>
          </a:xfrm>
          <a:prstGeom prst="rect">
            <a:avLst/>
          </a:prstGeom>
          <a:noFill/>
          <a:ln>
            <a:noFill/>
          </a:ln>
        </p:spPr>
      </p:pic>
    </p:spTree>
    <p:extLst>
      <p:ext uri="{BB962C8B-B14F-4D97-AF65-F5344CB8AC3E}">
        <p14:creationId xmlns:p14="http://schemas.microsoft.com/office/powerpoint/2010/main" val="84551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81"/>
        <p:cNvGrpSpPr/>
        <p:nvPr/>
      </p:nvGrpSpPr>
      <p:grpSpPr>
        <a:xfrm>
          <a:off x="0" y="0"/>
          <a:ext cx="0" cy="0"/>
          <a:chOff x="0" y="0"/>
          <a:chExt cx="0" cy="0"/>
        </a:xfrm>
      </p:grpSpPr>
      <p:sp>
        <p:nvSpPr>
          <p:cNvPr id="3" name="Bevel 2">
            <a:extLst>
              <a:ext uri="{FF2B5EF4-FFF2-40B4-BE49-F238E27FC236}">
                <a16:creationId xmlns:a16="http://schemas.microsoft.com/office/drawing/2014/main" id="{4527D7FA-7424-A445-AF15-7114DA7B203F}"/>
              </a:ext>
            </a:extLst>
          </p:cNvPr>
          <p:cNvSpPr/>
          <p:nvPr/>
        </p:nvSpPr>
        <p:spPr>
          <a:xfrm flipV="1">
            <a:off x="467832" y="1812064"/>
            <a:ext cx="7836196"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Bevel 5">
            <a:extLst>
              <a:ext uri="{FF2B5EF4-FFF2-40B4-BE49-F238E27FC236}">
                <a16:creationId xmlns:a16="http://schemas.microsoft.com/office/drawing/2014/main" id="{F261635E-447D-AD44-B634-0054B2F4C75E}"/>
              </a:ext>
            </a:extLst>
          </p:cNvPr>
          <p:cNvSpPr/>
          <p:nvPr/>
        </p:nvSpPr>
        <p:spPr>
          <a:xfrm flipV="1">
            <a:off x="467832" y="1963972"/>
            <a:ext cx="7836196"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8" name="TextBox 7">
            <a:extLst>
              <a:ext uri="{FF2B5EF4-FFF2-40B4-BE49-F238E27FC236}">
                <a16:creationId xmlns:a16="http://schemas.microsoft.com/office/drawing/2014/main" id="{56408A92-EE0D-A146-BEAD-02E941FB7F16}"/>
              </a:ext>
            </a:extLst>
          </p:cNvPr>
          <p:cNvSpPr txBox="1"/>
          <p:nvPr/>
        </p:nvSpPr>
        <p:spPr>
          <a:xfrm>
            <a:off x="467832" y="1174194"/>
            <a:ext cx="8835656" cy="646331"/>
          </a:xfrm>
          <a:prstGeom prst="rect">
            <a:avLst/>
          </a:prstGeom>
          <a:noFill/>
        </p:spPr>
        <p:txBody>
          <a:bodyPr wrap="square">
            <a:spAutoFit/>
          </a:bodyPr>
          <a:lstStyle/>
          <a:p>
            <a:r>
              <a:rPr lang="en" sz="3200" b="1" dirty="0">
                <a:solidFill>
                  <a:schemeClr val="tx1"/>
                </a:solidFill>
                <a:latin typeface="Cavolini" panose="03000502040302020204" pitchFamily="66" charset="0"/>
                <a:cs typeface="Cavolini" panose="03000502040302020204" pitchFamily="66" charset="0"/>
              </a:rPr>
              <a:t>3.</a:t>
            </a:r>
            <a:r>
              <a:rPr lang="en" sz="3600" b="1" dirty="0">
                <a:solidFill>
                  <a:schemeClr val="tx1"/>
                </a:solidFill>
                <a:latin typeface="Cavolini" panose="03000502040302020204" pitchFamily="66" charset="0"/>
                <a:cs typeface="Cavolini" panose="03000502040302020204" pitchFamily="66" charset="0"/>
              </a:rPr>
              <a:t>HIERARCHICAL Edge Bundling</a:t>
            </a:r>
            <a:endParaRPr lang="en-IT" sz="3600" dirty="0"/>
          </a:p>
        </p:txBody>
      </p:sp>
      <p:sp>
        <p:nvSpPr>
          <p:cNvPr id="11" name="Bevel 10">
            <a:extLst>
              <a:ext uri="{FF2B5EF4-FFF2-40B4-BE49-F238E27FC236}">
                <a16:creationId xmlns:a16="http://schemas.microsoft.com/office/drawing/2014/main" id="{3B85E418-0273-524B-9A5D-0EC6E5F924D5}"/>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86"/>
        <p:cNvGrpSpPr/>
        <p:nvPr/>
      </p:nvGrpSpPr>
      <p:grpSpPr>
        <a:xfrm>
          <a:off x="0" y="0"/>
          <a:ext cx="0" cy="0"/>
          <a:chOff x="0" y="0"/>
          <a:chExt cx="0" cy="0"/>
        </a:xfrm>
      </p:grpSpPr>
      <p:sp>
        <p:nvSpPr>
          <p:cNvPr id="88" name="Google Shape;88;p18"/>
          <p:cNvSpPr txBox="1">
            <a:spLocks noGrp="1"/>
          </p:cNvSpPr>
          <p:nvPr>
            <p:ph type="body" idx="1"/>
          </p:nvPr>
        </p:nvSpPr>
        <p:spPr>
          <a:xfrm>
            <a:off x="423916" y="1160539"/>
            <a:ext cx="8408384" cy="1174070"/>
          </a:xfrm>
          <a:prstGeom prst="rect">
            <a:avLst/>
          </a:prstGeom>
        </p:spPr>
        <p:txBody>
          <a:bodyPr spcFirstLastPara="1" wrap="square" lIns="91425" tIns="91425" rIns="91425" bIns="91425" anchor="t" anchorCtr="0">
            <a:normAutofit/>
          </a:bodyPr>
          <a:lstStyle/>
          <a:p>
            <a:pPr lvl="0" algn="just" rtl="0">
              <a:spcBef>
                <a:spcPts val="0"/>
              </a:spcBef>
              <a:spcAft>
                <a:spcPts val="0"/>
              </a:spcAft>
              <a:buClr>
                <a:schemeClr val="dk1"/>
              </a:buClr>
              <a:buSzPts val="1800"/>
              <a:buFont typeface="Arial" panose="020B0604020202020204" pitchFamily="34" charset="0"/>
              <a:buChar char="•"/>
            </a:pPr>
            <a:r>
              <a:rPr lang="en" sz="1400" dirty="0">
                <a:solidFill>
                  <a:schemeClr val="tx1"/>
                </a:solidFill>
              </a:rPr>
              <a:t>It visualize adjacency relations between entities organized in a hierarchy.</a:t>
            </a:r>
          </a:p>
          <a:p>
            <a:pPr lvl="0" algn="just" rtl="0">
              <a:spcBef>
                <a:spcPts val="0"/>
              </a:spcBef>
              <a:spcAft>
                <a:spcPts val="0"/>
              </a:spcAft>
              <a:buClr>
                <a:schemeClr val="dk1"/>
              </a:buClr>
              <a:buSzPts val="1800"/>
              <a:buFont typeface="Arial" panose="020B0604020202020204" pitchFamily="34" charset="0"/>
              <a:buChar char="•"/>
            </a:pPr>
            <a:r>
              <a:rPr lang="en" sz="1400" dirty="0">
                <a:solidFill>
                  <a:schemeClr val="tx1"/>
                </a:solidFill>
              </a:rPr>
              <a:t>The idea is to bundle the adjacency edges together to decrease the clutter.</a:t>
            </a:r>
          </a:p>
          <a:p>
            <a:pPr lvl="0" algn="just">
              <a:buClr>
                <a:schemeClr val="dk1"/>
              </a:buClr>
              <a:buFont typeface="Arial" panose="020B0604020202020204" pitchFamily="34" charset="0"/>
              <a:buChar char="•"/>
            </a:pPr>
            <a:r>
              <a:rPr lang="en-GB" sz="1400" dirty="0">
                <a:solidFill>
                  <a:schemeClr val="tx1"/>
                </a:solidFill>
              </a:rPr>
              <a:t>Hierarchical edge bundling uses a curve that follows the hierarchy link between the 2 elements.</a:t>
            </a:r>
            <a:endParaRPr sz="1400" dirty="0">
              <a:solidFill>
                <a:schemeClr val="tx1"/>
              </a:solidFill>
              <a:highlight>
                <a:srgbClr val="FFFFFF"/>
              </a:highlight>
            </a:endParaRPr>
          </a:p>
        </p:txBody>
      </p:sp>
      <p:sp>
        <p:nvSpPr>
          <p:cNvPr id="5" name="Bevel 4">
            <a:extLst>
              <a:ext uri="{FF2B5EF4-FFF2-40B4-BE49-F238E27FC236}">
                <a16:creationId xmlns:a16="http://schemas.microsoft.com/office/drawing/2014/main" id="{2A42CC98-EBF8-5F48-A57D-1B94F7935968}"/>
              </a:ext>
            </a:extLst>
          </p:cNvPr>
          <p:cNvSpPr/>
          <p:nvPr/>
        </p:nvSpPr>
        <p:spPr>
          <a:xfrm flipV="1">
            <a:off x="423916" y="933498"/>
            <a:ext cx="518175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4" name="TextBox 3">
            <a:extLst>
              <a:ext uri="{FF2B5EF4-FFF2-40B4-BE49-F238E27FC236}">
                <a16:creationId xmlns:a16="http://schemas.microsoft.com/office/drawing/2014/main" id="{C4C01627-3A44-4C40-9356-5970ECF76ADD}"/>
              </a:ext>
            </a:extLst>
          </p:cNvPr>
          <p:cNvSpPr txBox="1"/>
          <p:nvPr/>
        </p:nvSpPr>
        <p:spPr>
          <a:xfrm>
            <a:off x="423916" y="384273"/>
            <a:ext cx="5477782" cy="461665"/>
          </a:xfrm>
          <a:prstGeom prst="rect">
            <a:avLst/>
          </a:prstGeom>
          <a:noFill/>
        </p:spPr>
        <p:txBody>
          <a:bodyPr wrap="none" rtlCol="0">
            <a:spAutoFit/>
          </a:bodyPr>
          <a:lstStyle/>
          <a:p>
            <a:r>
              <a:rPr lang="en-IT" sz="2400" b="1" dirty="0">
                <a:latin typeface="Cavolini" panose="03000502040302020204" pitchFamily="66" charset="0"/>
                <a:cs typeface="Cavolini" panose="03000502040302020204" pitchFamily="66" charset="0"/>
              </a:rPr>
              <a:t>HIERARCHICAL EDGE BUNDLING</a:t>
            </a:r>
          </a:p>
        </p:txBody>
      </p:sp>
      <p:pic>
        <p:nvPicPr>
          <p:cNvPr id="9" name="Picture 8">
            <a:extLst>
              <a:ext uri="{FF2B5EF4-FFF2-40B4-BE49-F238E27FC236}">
                <a16:creationId xmlns:a16="http://schemas.microsoft.com/office/drawing/2014/main" id="{FB25302D-DF22-CA4A-9417-CFAEC952A037}"/>
              </a:ext>
            </a:extLst>
          </p:cNvPr>
          <p:cNvPicPr>
            <a:picLocks noChangeAspect="1"/>
          </p:cNvPicPr>
          <p:nvPr/>
        </p:nvPicPr>
        <p:blipFill>
          <a:blip r:embed="rId3"/>
          <a:stretch>
            <a:fillRect/>
          </a:stretch>
        </p:blipFill>
        <p:spPr>
          <a:xfrm>
            <a:off x="573952" y="2050694"/>
            <a:ext cx="2060541" cy="2000250"/>
          </a:xfrm>
          <a:prstGeom prst="rect">
            <a:avLst/>
          </a:prstGeom>
        </p:spPr>
      </p:pic>
      <p:pic>
        <p:nvPicPr>
          <p:cNvPr id="11" name="Picture 10">
            <a:extLst>
              <a:ext uri="{FF2B5EF4-FFF2-40B4-BE49-F238E27FC236}">
                <a16:creationId xmlns:a16="http://schemas.microsoft.com/office/drawing/2014/main" id="{C7B18372-C6AA-E742-B3B6-630DD1E3E48D}"/>
              </a:ext>
            </a:extLst>
          </p:cNvPr>
          <p:cNvPicPr>
            <a:picLocks noChangeAspect="1"/>
          </p:cNvPicPr>
          <p:nvPr/>
        </p:nvPicPr>
        <p:blipFill>
          <a:blip r:embed="rId4"/>
          <a:stretch>
            <a:fillRect/>
          </a:stretch>
        </p:blipFill>
        <p:spPr>
          <a:xfrm>
            <a:off x="3222833" y="2052413"/>
            <a:ext cx="2301850" cy="2000250"/>
          </a:xfrm>
          <a:prstGeom prst="rect">
            <a:avLst/>
          </a:prstGeom>
        </p:spPr>
      </p:pic>
      <p:pic>
        <p:nvPicPr>
          <p:cNvPr id="13" name="Picture 12">
            <a:extLst>
              <a:ext uri="{FF2B5EF4-FFF2-40B4-BE49-F238E27FC236}">
                <a16:creationId xmlns:a16="http://schemas.microsoft.com/office/drawing/2014/main" id="{DD99DA4D-08AB-EF4F-A0AF-942B9ED7A1A3}"/>
              </a:ext>
            </a:extLst>
          </p:cNvPr>
          <p:cNvPicPr>
            <a:picLocks noChangeAspect="1"/>
          </p:cNvPicPr>
          <p:nvPr/>
        </p:nvPicPr>
        <p:blipFill>
          <a:blip r:embed="rId5"/>
          <a:stretch>
            <a:fillRect/>
          </a:stretch>
        </p:blipFill>
        <p:spPr>
          <a:xfrm>
            <a:off x="6268198" y="2050694"/>
            <a:ext cx="2301850" cy="2000250"/>
          </a:xfrm>
          <a:prstGeom prst="rect">
            <a:avLst/>
          </a:prstGeom>
        </p:spPr>
      </p:pic>
      <p:sp>
        <p:nvSpPr>
          <p:cNvPr id="14" name="Right Arrow 13">
            <a:extLst>
              <a:ext uri="{FF2B5EF4-FFF2-40B4-BE49-F238E27FC236}">
                <a16:creationId xmlns:a16="http://schemas.microsoft.com/office/drawing/2014/main" id="{5287600F-6221-F44B-9182-A40C56AE0AC7}"/>
              </a:ext>
            </a:extLst>
          </p:cNvPr>
          <p:cNvSpPr/>
          <p:nvPr/>
        </p:nvSpPr>
        <p:spPr>
          <a:xfrm>
            <a:off x="2719949" y="2933439"/>
            <a:ext cx="481263" cy="2213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18" name="Right Arrow 17">
            <a:extLst>
              <a:ext uri="{FF2B5EF4-FFF2-40B4-BE49-F238E27FC236}">
                <a16:creationId xmlns:a16="http://schemas.microsoft.com/office/drawing/2014/main" id="{71E1EE80-C69D-0C42-A5C4-F7BA0CE98DEA}"/>
              </a:ext>
            </a:extLst>
          </p:cNvPr>
          <p:cNvSpPr/>
          <p:nvPr/>
        </p:nvSpPr>
        <p:spPr>
          <a:xfrm>
            <a:off x="5686096" y="2971395"/>
            <a:ext cx="481263" cy="22138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15" name="TextBox 14">
            <a:extLst>
              <a:ext uri="{FF2B5EF4-FFF2-40B4-BE49-F238E27FC236}">
                <a16:creationId xmlns:a16="http://schemas.microsoft.com/office/drawing/2014/main" id="{73E32DAF-CBD4-754F-A883-B72E42D745FE}"/>
              </a:ext>
            </a:extLst>
          </p:cNvPr>
          <p:cNvSpPr txBox="1"/>
          <p:nvPr/>
        </p:nvSpPr>
        <p:spPr>
          <a:xfrm>
            <a:off x="1106905" y="4210002"/>
            <a:ext cx="582211" cy="307777"/>
          </a:xfrm>
          <a:prstGeom prst="rect">
            <a:avLst/>
          </a:prstGeom>
          <a:noFill/>
        </p:spPr>
        <p:txBody>
          <a:bodyPr wrap="none" rtlCol="0">
            <a:spAutoFit/>
          </a:bodyPr>
          <a:lstStyle/>
          <a:p>
            <a:r>
              <a:rPr lang="en-IT" dirty="0"/>
              <a:t>Input</a:t>
            </a:r>
          </a:p>
        </p:txBody>
      </p:sp>
      <p:sp>
        <p:nvSpPr>
          <p:cNvPr id="16" name="TextBox 15">
            <a:extLst>
              <a:ext uri="{FF2B5EF4-FFF2-40B4-BE49-F238E27FC236}">
                <a16:creationId xmlns:a16="http://schemas.microsoft.com/office/drawing/2014/main" id="{E126F43F-3D9A-1240-92F8-50567882E22D}"/>
              </a:ext>
            </a:extLst>
          </p:cNvPr>
          <p:cNvSpPr txBox="1"/>
          <p:nvPr/>
        </p:nvSpPr>
        <p:spPr>
          <a:xfrm>
            <a:off x="6471146" y="4199123"/>
            <a:ext cx="2212465" cy="307777"/>
          </a:xfrm>
          <a:prstGeom prst="rect">
            <a:avLst/>
          </a:prstGeom>
          <a:noFill/>
        </p:spPr>
        <p:txBody>
          <a:bodyPr wrap="none" rtlCol="0">
            <a:spAutoFit/>
          </a:bodyPr>
          <a:lstStyle/>
          <a:p>
            <a:r>
              <a:rPr lang="en-IT" dirty="0"/>
              <a:t>Output(</a:t>
            </a:r>
            <a:r>
              <a:rPr lang="en-IT" dirty="0">
                <a:solidFill>
                  <a:srgbClr val="00B050"/>
                </a:solidFill>
              </a:rPr>
              <a:t>ggpraph R library</a:t>
            </a:r>
            <a:r>
              <a:rPr lang="en-IT" dirty="0"/>
              <a:t>)</a:t>
            </a:r>
          </a:p>
        </p:txBody>
      </p:sp>
      <p:sp>
        <p:nvSpPr>
          <p:cNvPr id="17" name="TextBox 16">
            <a:extLst>
              <a:ext uri="{FF2B5EF4-FFF2-40B4-BE49-F238E27FC236}">
                <a16:creationId xmlns:a16="http://schemas.microsoft.com/office/drawing/2014/main" id="{101D497B-DA84-2244-BD26-088D8FF0B3FB}"/>
              </a:ext>
            </a:extLst>
          </p:cNvPr>
          <p:cNvSpPr txBox="1"/>
          <p:nvPr/>
        </p:nvSpPr>
        <p:spPr>
          <a:xfrm>
            <a:off x="521581" y="4496021"/>
            <a:ext cx="7992894" cy="523220"/>
          </a:xfrm>
          <a:prstGeom prst="rect">
            <a:avLst/>
          </a:prstGeom>
          <a:noFill/>
        </p:spPr>
        <p:txBody>
          <a:bodyPr wrap="none" rtlCol="0">
            <a:spAutoFit/>
          </a:bodyPr>
          <a:lstStyle/>
          <a:p>
            <a:pPr marL="285750" indent="-285750">
              <a:buFont typeface="Arial" panose="020B0604020202020204" pitchFamily="34" charset="0"/>
              <a:buChar char="•"/>
            </a:pPr>
            <a:r>
              <a:rPr lang="en-GB" dirty="0"/>
              <a:t>It does not show the hierarchy of the dataset to decrease the clutter as much as possible.</a:t>
            </a:r>
          </a:p>
          <a:p>
            <a:pPr marL="285750" indent="-285750">
              <a:buFont typeface="Arial" panose="020B0604020202020204" pitchFamily="34" charset="0"/>
              <a:buChar char="•"/>
            </a:pPr>
            <a:r>
              <a:rPr lang="en-GB" dirty="0"/>
              <a:t>It results in a smooth eye catching figure where connection get obvious and the clutter minimal.</a:t>
            </a:r>
            <a:endParaRPr lang="en-IT" dirty="0"/>
          </a:p>
        </p:txBody>
      </p:sp>
      <p:sp>
        <p:nvSpPr>
          <p:cNvPr id="22" name="Bevel 21">
            <a:extLst>
              <a:ext uri="{FF2B5EF4-FFF2-40B4-BE49-F238E27FC236}">
                <a16:creationId xmlns:a16="http://schemas.microsoft.com/office/drawing/2014/main" id="{D38C1E26-87BA-7C40-8EFB-10D1717BAB75}"/>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F3663-A401-8A4C-9164-4813C176ADBF}"/>
              </a:ext>
            </a:extLst>
          </p:cNvPr>
          <p:cNvPicPr>
            <a:picLocks noChangeAspect="1"/>
          </p:cNvPicPr>
          <p:nvPr/>
        </p:nvPicPr>
        <p:blipFill>
          <a:blip r:embed="rId2"/>
          <a:stretch>
            <a:fillRect/>
          </a:stretch>
        </p:blipFill>
        <p:spPr>
          <a:xfrm>
            <a:off x="423916" y="1346864"/>
            <a:ext cx="5181754" cy="3108178"/>
          </a:xfrm>
          <a:prstGeom prst="rect">
            <a:avLst/>
          </a:prstGeom>
        </p:spPr>
      </p:pic>
      <p:sp>
        <p:nvSpPr>
          <p:cNvPr id="7" name="Bevel 6">
            <a:extLst>
              <a:ext uri="{FF2B5EF4-FFF2-40B4-BE49-F238E27FC236}">
                <a16:creationId xmlns:a16="http://schemas.microsoft.com/office/drawing/2014/main" id="{60563EAE-1234-904F-BE6F-DB063DAD9D37}"/>
              </a:ext>
            </a:extLst>
          </p:cNvPr>
          <p:cNvSpPr/>
          <p:nvPr/>
        </p:nvSpPr>
        <p:spPr>
          <a:xfrm flipV="1">
            <a:off x="423916" y="933498"/>
            <a:ext cx="518175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9" name="TextBox 8">
            <a:extLst>
              <a:ext uri="{FF2B5EF4-FFF2-40B4-BE49-F238E27FC236}">
                <a16:creationId xmlns:a16="http://schemas.microsoft.com/office/drawing/2014/main" id="{170E2BF3-DA94-4544-A72E-FBC742F9EDAC}"/>
              </a:ext>
            </a:extLst>
          </p:cNvPr>
          <p:cNvSpPr txBox="1"/>
          <p:nvPr/>
        </p:nvSpPr>
        <p:spPr>
          <a:xfrm>
            <a:off x="5873615" y="671440"/>
            <a:ext cx="4572000" cy="307777"/>
          </a:xfrm>
          <a:prstGeom prst="rect">
            <a:avLst/>
          </a:prstGeom>
          <a:noFill/>
        </p:spPr>
        <p:txBody>
          <a:bodyPr wrap="square">
            <a:spAutoFit/>
          </a:bodyPr>
          <a:lstStyle/>
          <a:p>
            <a:r>
              <a:rPr lang="en" sz="1400" dirty="0">
                <a:latin typeface="Cavolini" panose="03000502040302020204" pitchFamily="66" charset="0"/>
                <a:cs typeface="Cavolini" panose="03000502040302020204" pitchFamily="66" charset="0"/>
              </a:rPr>
              <a:t>[Paper]</a:t>
            </a:r>
            <a:endParaRPr lang="en-IT" dirty="0"/>
          </a:p>
        </p:txBody>
      </p:sp>
      <p:sp>
        <p:nvSpPr>
          <p:cNvPr id="11" name="TextBox 10">
            <a:extLst>
              <a:ext uri="{FF2B5EF4-FFF2-40B4-BE49-F238E27FC236}">
                <a16:creationId xmlns:a16="http://schemas.microsoft.com/office/drawing/2014/main" id="{B729F10A-CB2C-694A-B7C5-67503BBCC9E5}"/>
              </a:ext>
            </a:extLst>
          </p:cNvPr>
          <p:cNvSpPr txBox="1"/>
          <p:nvPr/>
        </p:nvSpPr>
        <p:spPr>
          <a:xfrm>
            <a:off x="5873615" y="2263973"/>
            <a:ext cx="5225902" cy="307777"/>
          </a:xfrm>
          <a:prstGeom prst="rect">
            <a:avLst/>
          </a:prstGeom>
          <a:noFill/>
        </p:spPr>
        <p:txBody>
          <a:bodyPr wrap="square">
            <a:spAutoFit/>
          </a:bodyPr>
          <a:lstStyle/>
          <a:p>
            <a:r>
              <a:rPr lang="en-GB" b="0" i="0" dirty="0">
                <a:effectLst/>
                <a:latin typeface="g_d0_f1"/>
              </a:rPr>
              <a:t>“Adjusting the Hierarchy”</a:t>
            </a:r>
            <a:endParaRPr lang="en-IT" dirty="0"/>
          </a:p>
        </p:txBody>
      </p:sp>
      <p:sp>
        <p:nvSpPr>
          <p:cNvPr id="15" name="TextBox 14">
            <a:extLst>
              <a:ext uri="{FF2B5EF4-FFF2-40B4-BE49-F238E27FC236}">
                <a16:creationId xmlns:a16="http://schemas.microsoft.com/office/drawing/2014/main" id="{9764B460-169B-A542-A935-DF651F9BC0C1}"/>
              </a:ext>
            </a:extLst>
          </p:cNvPr>
          <p:cNvSpPr txBox="1"/>
          <p:nvPr/>
        </p:nvSpPr>
        <p:spPr>
          <a:xfrm>
            <a:off x="336884" y="457625"/>
            <a:ext cx="7198242" cy="461665"/>
          </a:xfrm>
          <a:prstGeom prst="rect">
            <a:avLst/>
          </a:prstGeom>
          <a:noFill/>
        </p:spPr>
        <p:txBody>
          <a:bodyPr wrap="square">
            <a:spAutoFit/>
          </a:bodyPr>
          <a:lstStyle/>
          <a:p>
            <a:r>
              <a:rPr lang="en" sz="2400" b="1" dirty="0">
                <a:solidFill>
                  <a:schemeClr val="tx1"/>
                </a:solidFill>
                <a:latin typeface="Cavolini" panose="03000502040302020204" pitchFamily="66" charset="0"/>
                <a:cs typeface="Cavolini" panose="03000502040302020204" pitchFamily="66" charset="0"/>
              </a:rPr>
              <a:t>HIERARCHICAL Edge Bundling</a:t>
            </a:r>
            <a:endParaRPr lang="en-IT" sz="2400" dirty="0"/>
          </a:p>
        </p:txBody>
      </p:sp>
      <p:sp>
        <p:nvSpPr>
          <p:cNvPr id="19" name="TextBox 18">
            <a:extLst>
              <a:ext uri="{FF2B5EF4-FFF2-40B4-BE49-F238E27FC236}">
                <a16:creationId xmlns:a16="http://schemas.microsoft.com/office/drawing/2014/main" id="{DEBE0499-CAD0-5747-85F9-7922F6B257A4}"/>
              </a:ext>
            </a:extLst>
          </p:cNvPr>
          <p:cNvSpPr txBox="1"/>
          <p:nvPr/>
        </p:nvSpPr>
        <p:spPr>
          <a:xfrm>
            <a:off x="336884" y="4620280"/>
            <a:ext cx="8685391" cy="738664"/>
          </a:xfrm>
          <a:prstGeom prst="rect">
            <a:avLst/>
          </a:prstGeom>
          <a:noFill/>
        </p:spPr>
        <p:txBody>
          <a:bodyPr wrap="none" rtlCol="0">
            <a:spAutoFit/>
          </a:bodyPr>
          <a:lstStyle/>
          <a:p>
            <a:r>
              <a:rPr lang="en-GB" dirty="0"/>
              <a:t>First explore different root node choices to recentre the tree layout so that no child of the root node </a:t>
            </a:r>
          </a:p>
          <a:p>
            <a:r>
              <a:rPr lang="en-GB" dirty="0"/>
              <a:t>represents more than half of the original graph nodes.(This is feasible if the root has more than two children)</a:t>
            </a:r>
            <a:br>
              <a:rPr lang="en-GB" dirty="0"/>
            </a:br>
            <a:endParaRPr lang="en-IT" dirty="0"/>
          </a:p>
        </p:txBody>
      </p:sp>
      <p:sp>
        <p:nvSpPr>
          <p:cNvPr id="20" name="Bevel 19">
            <a:extLst>
              <a:ext uri="{FF2B5EF4-FFF2-40B4-BE49-F238E27FC236}">
                <a16:creationId xmlns:a16="http://schemas.microsoft.com/office/drawing/2014/main" id="{DD3AFC6D-40AA-4E48-B567-3E96395F1527}"/>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86705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3D4A60-2119-204D-A553-53F11841F7CE}"/>
              </a:ext>
            </a:extLst>
          </p:cNvPr>
          <p:cNvSpPr>
            <a:spLocks noGrp="1"/>
          </p:cNvSpPr>
          <p:nvPr>
            <p:ph type="body" idx="1"/>
          </p:nvPr>
        </p:nvSpPr>
        <p:spPr/>
        <p:txBody>
          <a:bodyPr/>
          <a:lstStyle/>
          <a:p>
            <a:pPr marL="114300" indent="0">
              <a:buNone/>
            </a:pPr>
            <a:r>
              <a:rPr lang="en-GB" dirty="0">
                <a:solidFill>
                  <a:schemeClr val="tx1"/>
                </a:solidFill>
              </a:rPr>
              <a:t>A balanced community hierarchy for an input graph in three steps.</a:t>
            </a:r>
            <a:endParaRPr lang="en-IT" dirty="0">
              <a:solidFill>
                <a:schemeClr val="tx1"/>
              </a:solidFill>
            </a:endParaRPr>
          </a:p>
        </p:txBody>
      </p:sp>
      <p:pic>
        <p:nvPicPr>
          <p:cNvPr id="4" name="Picture 3" descr="A picture containing text, watch&#10;&#10;Description automatically generated">
            <a:extLst>
              <a:ext uri="{FF2B5EF4-FFF2-40B4-BE49-F238E27FC236}">
                <a16:creationId xmlns:a16="http://schemas.microsoft.com/office/drawing/2014/main" id="{BE917539-47E4-8047-89FB-5587AEDE0994}"/>
              </a:ext>
            </a:extLst>
          </p:cNvPr>
          <p:cNvPicPr>
            <a:picLocks noChangeAspect="1"/>
          </p:cNvPicPr>
          <p:nvPr/>
        </p:nvPicPr>
        <p:blipFill>
          <a:blip r:embed="rId2"/>
          <a:stretch>
            <a:fillRect/>
          </a:stretch>
        </p:blipFill>
        <p:spPr>
          <a:xfrm>
            <a:off x="311700" y="2406105"/>
            <a:ext cx="8343202" cy="1692143"/>
          </a:xfrm>
          <a:prstGeom prst="rect">
            <a:avLst/>
          </a:prstGeom>
        </p:spPr>
      </p:pic>
      <p:sp>
        <p:nvSpPr>
          <p:cNvPr id="6" name="TextBox 5">
            <a:extLst>
              <a:ext uri="{FF2B5EF4-FFF2-40B4-BE49-F238E27FC236}">
                <a16:creationId xmlns:a16="http://schemas.microsoft.com/office/drawing/2014/main" id="{E71EC3F3-1223-B04E-9F5D-6169E8952A30}"/>
              </a:ext>
            </a:extLst>
          </p:cNvPr>
          <p:cNvSpPr txBox="1"/>
          <p:nvPr/>
        </p:nvSpPr>
        <p:spPr>
          <a:xfrm>
            <a:off x="5741581" y="623435"/>
            <a:ext cx="4572000" cy="307777"/>
          </a:xfrm>
          <a:prstGeom prst="rect">
            <a:avLst/>
          </a:prstGeom>
          <a:noFill/>
        </p:spPr>
        <p:txBody>
          <a:bodyPr wrap="square">
            <a:spAutoFit/>
          </a:bodyPr>
          <a:lstStyle/>
          <a:p>
            <a:r>
              <a:rPr lang="en" sz="1400" dirty="0">
                <a:latin typeface="Cavolini" panose="03000502040302020204" pitchFamily="66" charset="0"/>
                <a:cs typeface="Cavolini" panose="03000502040302020204" pitchFamily="66" charset="0"/>
              </a:rPr>
              <a:t>[Paper]</a:t>
            </a:r>
            <a:endParaRPr lang="en-IT" dirty="0"/>
          </a:p>
        </p:txBody>
      </p:sp>
      <p:sp>
        <p:nvSpPr>
          <p:cNvPr id="7" name="Bevel 6">
            <a:extLst>
              <a:ext uri="{FF2B5EF4-FFF2-40B4-BE49-F238E27FC236}">
                <a16:creationId xmlns:a16="http://schemas.microsoft.com/office/drawing/2014/main" id="{9A7DA6AD-B364-6745-ABB8-268BA59177D3}"/>
              </a:ext>
            </a:extLst>
          </p:cNvPr>
          <p:cNvSpPr/>
          <p:nvPr/>
        </p:nvSpPr>
        <p:spPr>
          <a:xfrm flipV="1">
            <a:off x="423916" y="933498"/>
            <a:ext cx="518175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8" name="TextBox 7">
            <a:extLst>
              <a:ext uri="{FF2B5EF4-FFF2-40B4-BE49-F238E27FC236}">
                <a16:creationId xmlns:a16="http://schemas.microsoft.com/office/drawing/2014/main" id="{A789D2EA-C0DC-A542-B2A9-0E41276F3FEC}"/>
              </a:ext>
            </a:extLst>
          </p:cNvPr>
          <p:cNvSpPr txBox="1"/>
          <p:nvPr/>
        </p:nvSpPr>
        <p:spPr>
          <a:xfrm>
            <a:off x="3519376" y="4125775"/>
            <a:ext cx="2105247" cy="307777"/>
          </a:xfrm>
          <a:prstGeom prst="rect">
            <a:avLst/>
          </a:prstGeom>
          <a:noFill/>
        </p:spPr>
        <p:txBody>
          <a:bodyPr wrap="square" rtlCol="0">
            <a:spAutoFit/>
          </a:bodyPr>
          <a:lstStyle/>
          <a:p>
            <a:r>
              <a:rPr lang="en-GB" b="1" dirty="0"/>
              <a:t>“W</a:t>
            </a:r>
            <a:r>
              <a:rPr lang="en-IT" b="1" dirty="0"/>
              <a:t>ork Flow”</a:t>
            </a:r>
          </a:p>
        </p:txBody>
      </p:sp>
      <p:sp>
        <p:nvSpPr>
          <p:cNvPr id="9" name="TextBox 8">
            <a:extLst>
              <a:ext uri="{FF2B5EF4-FFF2-40B4-BE49-F238E27FC236}">
                <a16:creationId xmlns:a16="http://schemas.microsoft.com/office/drawing/2014/main" id="{E044E124-96AB-EE4D-95B9-7EFD00D4A234}"/>
              </a:ext>
            </a:extLst>
          </p:cNvPr>
          <p:cNvSpPr txBox="1"/>
          <p:nvPr/>
        </p:nvSpPr>
        <p:spPr>
          <a:xfrm>
            <a:off x="2587776" y="1710062"/>
            <a:ext cx="4054315" cy="307777"/>
          </a:xfrm>
          <a:prstGeom prst="rect">
            <a:avLst/>
          </a:prstGeom>
          <a:noFill/>
        </p:spPr>
        <p:txBody>
          <a:bodyPr wrap="none" rtlCol="0">
            <a:spAutoFit/>
          </a:bodyPr>
          <a:lstStyle/>
          <a:p>
            <a:r>
              <a:rPr lang="en-GB" b="1" dirty="0"/>
              <a:t>Balanced Community Hierarchy Construction</a:t>
            </a:r>
            <a:endParaRPr lang="en-IT" b="1" dirty="0"/>
          </a:p>
        </p:txBody>
      </p:sp>
      <p:cxnSp>
        <p:nvCxnSpPr>
          <p:cNvPr id="11" name="Curved Connector 10">
            <a:extLst>
              <a:ext uri="{FF2B5EF4-FFF2-40B4-BE49-F238E27FC236}">
                <a16:creationId xmlns:a16="http://schemas.microsoft.com/office/drawing/2014/main" id="{367B01B4-D485-E949-A1DB-BC12D7668B2A}"/>
              </a:ext>
            </a:extLst>
          </p:cNvPr>
          <p:cNvCxnSpPr>
            <a:cxnSpLocks/>
          </p:cNvCxnSpPr>
          <p:nvPr/>
        </p:nvCxnSpPr>
        <p:spPr>
          <a:xfrm rot="10800000" flipV="1">
            <a:off x="618063" y="1874920"/>
            <a:ext cx="1958360" cy="632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3C807E88-FBC3-514E-B881-0CC1A6C7809F}"/>
              </a:ext>
            </a:extLst>
          </p:cNvPr>
          <p:cNvCxnSpPr>
            <a:cxnSpLocks/>
            <a:stCxn id="9" idx="3"/>
          </p:cNvCxnSpPr>
          <p:nvPr/>
        </p:nvCxnSpPr>
        <p:spPr>
          <a:xfrm>
            <a:off x="6642091" y="1863951"/>
            <a:ext cx="1304461" cy="7956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ED754D-5770-F448-B498-930ED8F5F9CD}"/>
              </a:ext>
            </a:extLst>
          </p:cNvPr>
          <p:cNvSpPr txBox="1"/>
          <p:nvPr/>
        </p:nvSpPr>
        <p:spPr>
          <a:xfrm>
            <a:off x="2576423" y="2093111"/>
            <a:ext cx="284052" cy="307777"/>
          </a:xfrm>
          <a:prstGeom prst="rect">
            <a:avLst/>
          </a:prstGeom>
          <a:noFill/>
        </p:spPr>
        <p:txBody>
          <a:bodyPr wrap="square" rtlCol="0">
            <a:spAutoFit/>
          </a:bodyPr>
          <a:lstStyle/>
          <a:p>
            <a:r>
              <a:rPr lang="en-IT" dirty="0"/>
              <a:t>1</a:t>
            </a:r>
          </a:p>
        </p:txBody>
      </p:sp>
      <p:sp>
        <p:nvSpPr>
          <p:cNvPr id="15" name="TextBox 14">
            <a:extLst>
              <a:ext uri="{FF2B5EF4-FFF2-40B4-BE49-F238E27FC236}">
                <a16:creationId xmlns:a16="http://schemas.microsoft.com/office/drawing/2014/main" id="{F75194BC-1A8D-4142-A85A-127187BEE43A}"/>
              </a:ext>
            </a:extLst>
          </p:cNvPr>
          <p:cNvSpPr txBox="1"/>
          <p:nvPr/>
        </p:nvSpPr>
        <p:spPr>
          <a:xfrm>
            <a:off x="3880884" y="2084564"/>
            <a:ext cx="284052" cy="307777"/>
          </a:xfrm>
          <a:prstGeom prst="rect">
            <a:avLst/>
          </a:prstGeom>
          <a:noFill/>
        </p:spPr>
        <p:txBody>
          <a:bodyPr wrap="none" rtlCol="0">
            <a:spAutoFit/>
          </a:bodyPr>
          <a:lstStyle/>
          <a:p>
            <a:r>
              <a:rPr lang="en-IT" dirty="0"/>
              <a:t>2</a:t>
            </a:r>
          </a:p>
        </p:txBody>
      </p:sp>
      <p:sp>
        <p:nvSpPr>
          <p:cNvPr id="20" name="TextBox 19">
            <a:extLst>
              <a:ext uri="{FF2B5EF4-FFF2-40B4-BE49-F238E27FC236}">
                <a16:creationId xmlns:a16="http://schemas.microsoft.com/office/drawing/2014/main" id="{B4CDDEC9-A728-0F4F-8DC7-A46084992615}"/>
              </a:ext>
            </a:extLst>
          </p:cNvPr>
          <p:cNvSpPr txBox="1"/>
          <p:nvPr/>
        </p:nvSpPr>
        <p:spPr>
          <a:xfrm>
            <a:off x="5741581" y="2093111"/>
            <a:ext cx="284052" cy="307777"/>
          </a:xfrm>
          <a:prstGeom prst="rect">
            <a:avLst/>
          </a:prstGeom>
          <a:noFill/>
        </p:spPr>
        <p:txBody>
          <a:bodyPr wrap="none" rtlCol="0">
            <a:spAutoFit/>
          </a:bodyPr>
          <a:lstStyle/>
          <a:p>
            <a:r>
              <a:rPr lang="en-IT" dirty="0"/>
              <a:t>3</a:t>
            </a:r>
          </a:p>
        </p:txBody>
      </p:sp>
      <p:sp>
        <p:nvSpPr>
          <p:cNvPr id="22" name="TextBox 21">
            <a:extLst>
              <a:ext uri="{FF2B5EF4-FFF2-40B4-BE49-F238E27FC236}">
                <a16:creationId xmlns:a16="http://schemas.microsoft.com/office/drawing/2014/main" id="{218C5488-0632-7F48-A2B4-59567319E850}"/>
              </a:ext>
            </a:extLst>
          </p:cNvPr>
          <p:cNvSpPr txBox="1"/>
          <p:nvPr/>
        </p:nvSpPr>
        <p:spPr>
          <a:xfrm>
            <a:off x="371012" y="482276"/>
            <a:ext cx="5234658" cy="830997"/>
          </a:xfrm>
          <a:prstGeom prst="rect">
            <a:avLst/>
          </a:prstGeom>
          <a:noFill/>
        </p:spPr>
        <p:txBody>
          <a:bodyPr wrap="square" rtlCol="0">
            <a:spAutoFit/>
          </a:bodyPr>
          <a:lstStyle/>
          <a:p>
            <a:r>
              <a:rPr lang="en" sz="2400" b="1" dirty="0">
                <a:solidFill>
                  <a:schemeClr val="tx1"/>
                </a:solidFill>
                <a:latin typeface="Cavolini" panose="03000502040302020204" pitchFamily="66" charset="0"/>
                <a:cs typeface="Cavolini" panose="03000502040302020204" pitchFamily="66" charset="0"/>
              </a:rPr>
              <a:t>HIERARCHICAL Edge Bundling</a:t>
            </a:r>
            <a:endParaRPr lang="en-IT" sz="2400" dirty="0"/>
          </a:p>
          <a:p>
            <a:endParaRPr lang="en-IT" sz="2400" dirty="0"/>
          </a:p>
        </p:txBody>
      </p:sp>
      <p:sp>
        <p:nvSpPr>
          <p:cNvPr id="25" name="Bevel 24">
            <a:extLst>
              <a:ext uri="{FF2B5EF4-FFF2-40B4-BE49-F238E27FC236}">
                <a16:creationId xmlns:a16="http://schemas.microsoft.com/office/drawing/2014/main" id="{202A4A3D-6CF6-564B-A74E-060996AAFEF3}"/>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6117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600" dirty="0">
                <a:solidFill>
                  <a:schemeClr val="tx1"/>
                </a:solidFill>
                <a:latin typeface="Cavolini" panose="03000502040302020204" pitchFamily="66" charset="0"/>
                <a:cs typeface="Cavolini" panose="03000502040302020204" pitchFamily="66" charset="0"/>
              </a:rPr>
              <a:t>4.TOOLS</a:t>
            </a:r>
            <a:endParaRPr sz="3600" dirty="0">
              <a:solidFill>
                <a:schemeClr val="tx1"/>
              </a:solidFill>
              <a:latin typeface="Cavolini" panose="03000502040302020204" pitchFamily="66" charset="0"/>
              <a:cs typeface="Cavolini" panose="03000502040302020204" pitchFamily="66" charset="0"/>
            </a:endParaRPr>
          </a:p>
        </p:txBody>
      </p:sp>
      <p:pic>
        <p:nvPicPr>
          <p:cNvPr id="1026" name="Picture 2" descr="Graphviz logo – arrows pointing between circles on graph paper, with magnifying glass on top">
            <a:extLst>
              <a:ext uri="{FF2B5EF4-FFF2-40B4-BE49-F238E27FC236}">
                <a16:creationId xmlns:a16="http://schemas.microsoft.com/office/drawing/2014/main" id="{BD78881E-0FF4-224F-9CDF-535A3BECF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148" y="80479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144184B2-FE8A-8C43-BEA6-00AFEB083021}"/>
              </a:ext>
            </a:extLst>
          </p:cNvPr>
          <p:cNvPicPr>
            <a:picLocks noChangeAspect="1"/>
          </p:cNvPicPr>
          <p:nvPr/>
        </p:nvPicPr>
        <p:blipFill>
          <a:blip r:embed="rId4"/>
          <a:stretch>
            <a:fillRect/>
          </a:stretch>
        </p:blipFill>
        <p:spPr>
          <a:xfrm>
            <a:off x="3105481" y="3411519"/>
            <a:ext cx="3314700" cy="9779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41BF899D-5659-0B4E-99D6-167D8FFF8B64}"/>
              </a:ext>
            </a:extLst>
          </p:cNvPr>
          <p:cNvPicPr>
            <a:picLocks noChangeAspect="1"/>
          </p:cNvPicPr>
          <p:nvPr/>
        </p:nvPicPr>
        <p:blipFill>
          <a:blip r:embed="rId5"/>
          <a:stretch>
            <a:fillRect/>
          </a:stretch>
        </p:blipFill>
        <p:spPr>
          <a:xfrm>
            <a:off x="5771600" y="2133600"/>
            <a:ext cx="3060700" cy="876300"/>
          </a:xfrm>
          <a:prstGeom prst="rect">
            <a:avLst/>
          </a:prstGeom>
        </p:spPr>
      </p:pic>
      <p:sp>
        <p:nvSpPr>
          <p:cNvPr id="8" name="Bevel 7">
            <a:extLst>
              <a:ext uri="{FF2B5EF4-FFF2-40B4-BE49-F238E27FC236}">
                <a16:creationId xmlns:a16="http://schemas.microsoft.com/office/drawing/2014/main" id="{E20813BD-5A8A-0D43-887F-A02B4F4D3BAD}"/>
              </a:ext>
            </a:extLst>
          </p:cNvPr>
          <p:cNvSpPr/>
          <p:nvPr/>
        </p:nvSpPr>
        <p:spPr>
          <a:xfrm flipV="1">
            <a:off x="552892" y="1897120"/>
            <a:ext cx="188196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9" name="Bevel 8">
            <a:extLst>
              <a:ext uri="{FF2B5EF4-FFF2-40B4-BE49-F238E27FC236}">
                <a16:creationId xmlns:a16="http://schemas.microsoft.com/office/drawing/2014/main" id="{7C40C84F-3ADB-AB40-8B7B-0E11224B7688}"/>
              </a:ext>
            </a:extLst>
          </p:cNvPr>
          <p:cNvSpPr/>
          <p:nvPr/>
        </p:nvSpPr>
        <p:spPr>
          <a:xfrm flipV="1">
            <a:off x="552892" y="2087881"/>
            <a:ext cx="188196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0" name="Bevel 9">
            <a:extLst>
              <a:ext uri="{FF2B5EF4-FFF2-40B4-BE49-F238E27FC236}">
                <a16:creationId xmlns:a16="http://schemas.microsoft.com/office/drawing/2014/main" id="{ADD94247-4D84-C041-92D7-F10BF959178E}"/>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623400" y="454721"/>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n" sz="2400" b="1" dirty="0">
                <a:solidFill>
                  <a:schemeClr val="tx1"/>
                </a:solidFill>
                <a:latin typeface="Cavolini" panose="03000502040302020204" pitchFamily="66" charset="0"/>
                <a:cs typeface="Cavolini" panose="03000502040302020204" pitchFamily="66" charset="0"/>
              </a:rPr>
              <a:t>Tools:Graphviz</a:t>
            </a:r>
            <a:endParaRPr sz="2400" b="1" dirty="0">
              <a:solidFill>
                <a:schemeClr val="tx1"/>
              </a:solidFill>
              <a:latin typeface="Cavolini" panose="03000502040302020204" pitchFamily="66" charset="0"/>
              <a:cs typeface="Cavolini" panose="03000502040302020204" pitchFamily="66" charset="0"/>
            </a:endParaRPr>
          </a:p>
        </p:txBody>
      </p:sp>
      <p:sp>
        <p:nvSpPr>
          <p:cNvPr id="131" name="Google Shape;131;p23"/>
          <p:cNvSpPr txBox="1">
            <a:spLocks noGrp="1"/>
          </p:cNvSpPr>
          <p:nvPr>
            <p:ph type="body" idx="1"/>
          </p:nvPr>
        </p:nvSpPr>
        <p:spPr>
          <a:xfrm>
            <a:off x="423916" y="111154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solidFill>
                  <a:schemeClr val="tx1"/>
                </a:solidFill>
              </a:rPr>
              <a:t>It is an open-source graph visualization tool.</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Website: http://www.graphviz.org/ </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Technology: C </a:t>
            </a:r>
            <a:endParaRPr dirty="0">
              <a:solidFill>
                <a:schemeClr val="tx1"/>
              </a:solidFill>
            </a:endParaRPr>
          </a:p>
          <a:p>
            <a:pPr marL="457200" lvl="0" indent="-342900" algn="l" rtl="0">
              <a:spcBef>
                <a:spcPts val="0"/>
              </a:spcBef>
              <a:spcAft>
                <a:spcPts val="0"/>
              </a:spcAft>
              <a:buSzPts val="1800"/>
              <a:buChar char="●"/>
            </a:pPr>
            <a:r>
              <a:rPr lang="en" dirty="0">
                <a:solidFill>
                  <a:schemeClr val="tx1"/>
                </a:solidFill>
              </a:rPr>
              <a:t>Platforms: Windows, Mac, Linux</a:t>
            </a:r>
            <a:endParaRPr dirty="0">
              <a:solidFill>
                <a:schemeClr val="tx1"/>
              </a:solidFill>
            </a:endParaRPr>
          </a:p>
        </p:txBody>
      </p:sp>
      <p:sp>
        <p:nvSpPr>
          <p:cNvPr id="4" name="Bevel 3">
            <a:extLst>
              <a:ext uri="{FF2B5EF4-FFF2-40B4-BE49-F238E27FC236}">
                <a16:creationId xmlns:a16="http://schemas.microsoft.com/office/drawing/2014/main" id="{BD4A7D94-BA37-1843-863C-EEC70D59329F}"/>
              </a:ext>
            </a:extLst>
          </p:cNvPr>
          <p:cNvSpPr/>
          <p:nvPr/>
        </p:nvSpPr>
        <p:spPr>
          <a:xfrm flipV="1">
            <a:off x="699784" y="970494"/>
            <a:ext cx="2374943"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3" name="TextBox 2">
            <a:extLst>
              <a:ext uri="{FF2B5EF4-FFF2-40B4-BE49-F238E27FC236}">
                <a16:creationId xmlns:a16="http://schemas.microsoft.com/office/drawing/2014/main" id="{50BB7A6E-B606-C44A-8EE8-8DBEF12F659C}"/>
              </a:ext>
            </a:extLst>
          </p:cNvPr>
          <p:cNvSpPr txBox="1"/>
          <p:nvPr/>
        </p:nvSpPr>
        <p:spPr>
          <a:xfrm>
            <a:off x="699784" y="2571750"/>
            <a:ext cx="2481770" cy="738664"/>
          </a:xfrm>
          <a:prstGeom prst="rect">
            <a:avLst/>
          </a:prstGeom>
          <a:noFill/>
        </p:spPr>
        <p:txBody>
          <a:bodyPr wrap="none" rtlCol="0">
            <a:spAutoFit/>
          </a:bodyPr>
          <a:lstStyle/>
          <a:p>
            <a:r>
              <a:rPr lang="en-IT" dirty="0"/>
              <a:t>Input (Executables Reads </a:t>
            </a:r>
          </a:p>
          <a:p>
            <a:r>
              <a:rPr lang="en-IT" dirty="0"/>
              <a:t>the graph structure </a:t>
            </a:r>
            <a:r>
              <a:rPr lang="en-GB" dirty="0"/>
              <a:t>u</a:t>
            </a:r>
            <a:r>
              <a:rPr lang="en-IT" dirty="0"/>
              <a:t>sing </a:t>
            </a:r>
          </a:p>
          <a:p>
            <a:r>
              <a:rPr lang="en-IT" dirty="0"/>
              <a:t>DOT graph description lang)</a:t>
            </a:r>
          </a:p>
        </p:txBody>
      </p:sp>
      <p:sp>
        <p:nvSpPr>
          <p:cNvPr id="5" name="Right Arrow 4">
            <a:extLst>
              <a:ext uri="{FF2B5EF4-FFF2-40B4-BE49-F238E27FC236}">
                <a16:creationId xmlns:a16="http://schemas.microsoft.com/office/drawing/2014/main" id="{FEF9898B-0A95-E743-9F2B-7D4C6DFB9740}"/>
              </a:ext>
            </a:extLst>
          </p:cNvPr>
          <p:cNvSpPr/>
          <p:nvPr/>
        </p:nvSpPr>
        <p:spPr>
          <a:xfrm>
            <a:off x="3214687" y="2810119"/>
            <a:ext cx="529389" cy="14125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6" name="TextBox 5">
            <a:extLst>
              <a:ext uri="{FF2B5EF4-FFF2-40B4-BE49-F238E27FC236}">
                <a16:creationId xmlns:a16="http://schemas.microsoft.com/office/drawing/2014/main" id="{68BB77C4-B14A-384F-BE24-DCA3D7B53B54}"/>
              </a:ext>
            </a:extLst>
          </p:cNvPr>
          <p:cNvSpPr txBox="1"/>
          <p:nvPr/>
        </p:nvSpPr>
        <p:spPr>
          <a:xfrm>
            <a:off x="3840074" y="2716566"/>
            <a:ext cx="1776448" cy="307777"/>
          </a:xfrm>
          <a:prstGeom prst="rect">
            <a:avLst/>
          </a:prstGeom>
          <a:noFill/>
        </p:spPr>
        <p:txBody>
          <a:bodyPr wrap="none" rtlCol="0">
            <a:spAutoFit/>
          </a:bodyPr>
          <a:lstStyle/>
          <a:p>
            <a:r>
              <a:rPr lang="en-IT" dirty="0"/>
              <a:t>Filter(Mingle for EB)</a:t>
            </a:r>
          </a:p>
        </p:txBody>
      </p:sp>
      <p:sp>
        <p:nvSpPr>
          <p:cNvPr id="9" name="Right Arrow 8">
            <a:extLst>
              <a:ext uri="{FF2B5EF4-FFF2-40B4-BE49-F238E27FC236}">
                <a16:creationId xmlns:a16="http://schemas.microsoft.com/office/drawing/2014/main" id="{0318578E-0D72-0548-9BD6-9CD72161EEBA}"/>
              </a:ext>
            </a:extLst>
          </p:cNvPr>
          <p:cNvSpPr/>
          <p:nvPr/>
        </p:nvSpPr>
        <p:spPr>
          <a:xfrm>
            <a:off x="5622819" y="2819744"/>
            <a:ext cx="529389" cy="14125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7" name="TextBox 6">
            <a:extLst>
              <a:ext uri="{FF2B5EF4-FFF2-40B4-BE49-F238E27FC236}">
                <a16:creationId xmlns:a16="http://schemas.microsoft.com/office/drawing/2014/main" id="{F56100CA-3A9D-E649-BCF0-A0F47B5C79D1}"/>
              </a:ext>
            </a:extLst>
          </p:cNvPr>
          <p:cNvSpPr txBox="1"/>
          <p:nvPr/>
        </p:nvSpPr>
        <p:spPr>
          <a:xfrm>
            <a:off x="6133375" y="2716566"/>
            <a:ext cx="2095445" cy="307777"/>
          </a:xfrm>
          <a:prstGeom prst="rect">
            <a:avLst/>
          </a:prstGeom>
          <a:noFill/>
        </p:spPr>
        <p:txBody>
          <a:bodyPr wrap="none" rtlCol="0">
            <a:spAutoFit/>
          </a:bodyPr>
          <a:lstStyle/>
          <a:p>
            <a:r>
              <a:rPr lang="en-GB" dirty="0"/>
              <a:t>O</a:t>
            </a:r>
            <a:r>
              <a:rPr lang="en-IT" dirty="0"/>
              <a:t>utput(ex:PNG images)</a:t>
            </a:r>
          </a:p>
        </p:txBody>
      </p:sp>
      <p:sp>
        <p:nvSpPr>
          <p:cNvPr id="8" name="TextBox 7">
            <a:extLst>
              <a:ext uri="{FF2B5EF4-FFF2-40B4-BE49-F238E27FC236}">
                <a16:creationId xmlns:a16="http://schemas.microsoft.com/office/drawing/2014/main" id="{799778B7-B1D0-3249-8CCF-9E2A52BE78A4}"/>
              </a:ext>
            </a:extLst>
          </p:cNvPr>
          <p:cNvSpPr txBox="1"/>
          <p:nvPr/>
        </p:nvSpPr>
        <p:spPr>
          <a:xfrm>
            <a:off x="2210950" y="3765290"/>
            <a:ext cx="4419800" cy="307777"/>
          </a:xfrm>
          <a:prstGeom prst="rect">
            <a:avLst/>
          </a:prstGeom>
          <a:noFill/>
        </p:spPr>
        <p:txBody>
          <a:bodyPr wrap="none" rtlCol="0">
            <a:spAutoFit/>
          </a:bodyPr>
          <a:lstStyle/>
          <a:p>
            <a:r>
              <a:rPr lang="en-IT" dirty="0"/>
              <a:t>Transformations on Dot based graphs required filters.</a:t>
            </a:r>
          </a:p>
        </p:txBody>
      </p:sp>
      <p:sp>
        <p:nvSpPr>
          <p:cNvPr id="12" name="Bevel 11">
            <a:extLst>
              <a:ext uri="{FF2B5EF4-FFF2-40B4-BE49-F238E27FC236}">
                <a16:creationId xmlns:a16="http://schemas.microsoft.com/office/drawing/2014/main" id="{A7F9BF79-78E4-9747-AF11-4EDCFEF325B7}"/>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973874" y="430384"/>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a:latin typeface="Cavolini" panose="03000502040302020204" pitchFamily="66" charset="0"/>
                <a:cs typeface="Cavolini" panose="03000502040302020204" pitchFamily="66" charset="0"/>
              </a:rPr>
              <a:t>Tools:Graphviz</a:t>
            </a:r>
            <a:endParaRPr sz="2400" b="1" dirty="0">
              <a:latin typeface="Cavolini" panose="03000502040302020204" pitchFamily="66" charset="0"/>
              <a:cs typeface="Cavolini" panose="03000502040302020204" pitchFamily="66" charset="0"/>
            </a:endParaRPr>
          </a:p>
        </p:txBody>
      </p:sp>
      <p:pic>
        <p:nvPicPr>
          <p:cNvPr id="138" name="Google Shape;138;p24"/>
          <p:cNvPicPr preferRelativeResize="0"/>
          <p:nvPr/>
        </p:nvPicPr>
        <p:blipFill>
          <a:blip r:embed="rId3">
            <a:alphaModFix/>
          </a:blip>
          <a:stretch>
            <a:fillRect/>
          </a:stretch>
        </p:blipFill>
        <p:spPr>
          <a:xfrm>
            <a:off x="973874" y="1138775"/>
            <a:ext cx="4727275" cy="1702650"/>
          </a:xfrm>
          <a:prstGeom prst="rect">
            <a:avLst/>
          </a:prstGeom>
          <a:noFill/>
          <a:ln>
            <a:noFill/>
          </a:ln>
        </p:spPr>
      </p:pic>
      <p:pic>
        <p:nvPicPr>
          <p:cNvPr id="139" name="Google Shape;139;p24"/>
          <p:cNvPicPr preferRelativeResize="0"/>
          <p:nvPr/>
        </p:nvPicPr>
        <p:blipFill>
          <a:blip r:embed="rId4">
            <a:alphaModFix/>
          </a:blip>
          <a:stretch>
            <a:fillRect/>
          </a:stretch>
        </p:blipFill>
        <p:spPr>
          <a:xfrm>
            <a:off x="1018013" y="3369900"/>
            <a:ext cx="4727275" cy="1773600"/>
          </a:xfrm>
          <a:prstGeom prst="rect">
            <a:avLst/>
          </a:prstGeom>
          <a:noFill/>
          <a:ln>
            <a:noFill/>
          </a:ln>
        </p:spPr>
      </p:pic>
      <p:sp>
        <p:nvSpPr>
          <p:cNvPr id="141" name="Google Shape;141;p24"/>
          <p:cNvSpPr txBox="1"/>
          <p:nvPr/>
        </p:nvSpPr>
        <p:spPr>
          <a:xfrm>
            <a:off x="5701149" y="1723250"/>
            <a:ext cx="404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Graphviz result without edge bundling.</a:t>
            </a:r>
            <a:endParaRPr b="1" dirty="0"/>
          </a:p>
        </p:txBody>
      </p:sp>
      <p:sp>
        <p:nvSpPr>
          <p:cNvPr id="142" name="Google Shape;142;p24"/>
          <p:cNvSpPr txBox="1"/>
          <p:nvPr/>
        </p:nvSpPr>
        <p:spPr>
          <a:xfrm>
            <a:off x="5795737" y="3776542"/>
            <a:ext cx="46605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Graphviz edge bundling</a:t>
            </a:r>
          </a:p>
          <a:p>
            <a:pPr marL="0" lvl="0" indent="0" algn="l" rtl="0">
              <a:spcBef>
                <a:spcPts val="0"/>
              </a:spcBef>
              <a:spcAft>
                <a:spcPts val="0"/>
              </a:spcAft>
              <a:buNone/>
            </a:pPr>
            <a:r>
              <a:rPr lang="en" b="1" dirty="0"/>
              <a:t> result from the mingle filter.</a:t>
            </a:r>
            <a:endParaRPr b="1" dirty="0"/>
          </a:p>
        </p:txBody>
      </p:sp>
      <p:sp>
        <p:nvSpPr>
          <p:cNvPr id="9" name="Bevel 8">
            <a:extLst>
              <a:ext uri="{FF2B5EF4-FFF2-40B4-BE49-F238E27FC236}">
                <a16:creationId xmlns:a16="http://schemas.microsoft.com/office/drawing/2014/main" id="{99C5D13C-D588-3945-829A-842F0B366820}"/>
              </a:ext>
            </a:extLst>
          </p:cNvPr>
          <p:cNvSpPr/>
          <p:nvPr/>
        </p:nvSpPr>
        <p:spPr>
          <a:xfrm flipV="1">
            <a:off x="1030561" y="955196"/>
            <a:ext cx="2351089"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2" name="Down Arrow 1">
            <a:extLst>
              <a:ext uri="{FF2B5EF4-FFF2-40B4-BE49-F238E27FC236}">
                <a16:creationId xmlns:a16="http://schemas.microsoft.com/office/drawing/2014/main" id="{E5B68354-AF66-B54B-A2E1-2190E134CB9B}"/>
              </a:ext>
            </a:extLst>
          </p:cNvPr>
          <p:cNvSpPr/>
          <p:nvPr/>
        </p:nvSpPr>
        <p:spPr>
          <a:xfrm>
            <a:off x="3253563" y="2977116"/>
            <a:ext cx="128087" cy="27644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11" name="Bevel 10">
            <a:extLst>
              <a:ext uri="{FF2B5EF4-FFF2-40B4-BE49-F238E27FC236}">
                <a16:creationId xmlns:a16="http://schemas.microsoft.com/office/drawing/2014/main" id="{ED5C5224-8EA1-5849-A1F7-E5DFB5FCFC36}"/>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9285"/>
              <a:buFont typeface="Arial"/>
              <a:buNone/>
            </a:pPr>
            <a:r>
              <a:rPr lang="en" sz="2400" b="1" dirty="0">
                <a:latin typeface="Cavolini" panose="03000502040302020204" pitchFamily="66" charset="0"/>
                <a:cs typeface="Cavolini" panose="03000502040302020204" pitchFamily="66" charset="0"/>
              </a:rPr>
              <a:t>Tools: Graph-tool</a:t>
            </a:r>
            <a:endParaRPr sz="2400" b="1" dirty="0">
              <a:latin typeface="Cavolini" panose="03000502040302020204" pitchFamily="66" charset="0"/>
              <a:cs typeface="Cavolini" panose="03000502040302020204" pitchFamily="66" charset="0"/>
            </a:endParaRPr>
          </a:p>
        </p:txBody>
      </p:sp>
      <p:sp>
        <p:nvSpPr>
          <p:cNvPr id="148" name="Google Shape;14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400" dirty="0">
                <a:solidFill>
                  <a:schemeClr val="tx1"/>
                </a:solidFill>
              </a:rPr>
              <a:t>Website: https://graph-tool.skewed.de/ </a:t>
            </a:r>
            <a:endParaRPr sz="1400" dirty="0">
              <a:solidFill>
                <a:schemeClr val="tx1"/>
              </a:solidFill>
            </a:endParaRPr>
          </a:p>
          <a:p>
            <a:pPr marL="457200" lvl="0" indent="-342900" algn="l" rtl="0">
              <a:spcBef>
                <a:spcPts val="0"/>
              </a:spcBef>
              <a:spcAft>
                <a:spcPts val="0"/>
              </a:spcAft>
              <a:buSzPts val="1800"/>
              <a:buChar char="●"/>
            </a:pPr>
            <a:r>
              <a:rPr lang="en" sz="1400" dirty="0">
                <a:solidFill>
                  <a:schemeClr val="tx1"/>
                </a:solidFill>
              </a:rPr>
              <a:t>Technology: Python, C++ </a:t>
            </a:r>
            <a:endParaRPr sz="1400" dirty="0">
              <a:solidFill>
                <a:schemeClr val="tx1"/>
              </a:solidFill>
            </a:endParaRPr>
          </a:p>
          <a:p>
            <a:pPr marL="457200" lvl="0" indent="-342900" algn="l" rtl="0">
              <a:spcBef>
                <a:spcPts val="0"/>
              </a:spcBef>
              <a:spcAft>
                <a:spcPts val="0"/>
              </a:spcAft>
              <a:buSzPts val="1800"/>
              <a:buChar char="●"/>
            </a:pPr>
            <a:r>
              <a:rPr lang="en" sz="1400" dirty="0">
                <a:solidFill>
                  <a:schemeClr val="tx1"/>
                </a:solidFill>
              </a:rPr>
              <a:t>Platforms: Mac, Linux, Windows</a:t>
            </a:r>
            <a:endParaRPr dirty="0"/>
          </a:p>
          <a:p>
            <a:pPr marL="457200" lvl="0" indent="0" algn="l" rtl="0">
              <a:spcBef>
                <a:spcPts val="1200"/>
              </a:spcBef>
              <a:spcAft>
                <a:spcPts val="1200"/>
              </a:spcAft>
              <a:buNone/>
            </a:pPr>
            <a:endParaRPr dirty="0"/>
          </a:p>
        </p:txBody>
      </p:sp>
      <p:sp>
        <p:nvSpPr>
          <p:cNvPr id="150" name="Google Shape;150;p25"/>
          <p:cNvSpPr txBox="1"/>
          <p:nvPr/>
        </p:nvSpPr>
        <p:spPr>
          <a:xfrm>
            <a:off x="5730949" y="2837800"/>
            <a:ext cx="3009201"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Hierarchical edge bundling example created using graph-tool.</a:t>
            </a:r>
            <a:endParaRPr b="1" dirty="0"/>
          </a:p>
        </p:txBody>
      </p:sp>
      <p:sp>
        <p:nvSpPr>
          <p:cNvPr id="6" name="Bevel 5">
            <a:extLst>
              <a:ext uri="{FF2B5EF4-FFF2-40B4-BE49-F238E27FC236}">
                <a16:creationId xmlns:a16="http://schemas.microsoft.com/office/drawing/2014/main" id="{F435CE34-8065-4142-9731-1F6F59EEF04B}"/>
              </a:ext>
            </a:extLst>
          </p:cNvPr>
          <p:cNvSpPr/>
          <p:nvPr/>
        </p:nvSpPr>
        <p:spPr>
          <a:xfrm flipV="1">
            <a:off x="423916" y="933496"/>
            <a:ext cx="2788411"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3" name="Picture 2" descr="Logo&#10;&#10;Description automatically generated with medium confidence">
            <a:extLst>
              <a:ext uri="{FF2B5EF4-FFF2-40B4-BE49-F238E27FC236}">
                <a16:creationId xmlns:a16="http://schemas.microsoft.com/office/drawing/2014/main" id="{2220EE2A-C78C-9749-B675-DCC0AE6B7523}"/>
              </a:ext>
            </a:extLst>
          </p:cNvPr>
          <p:cNvPicPr>
            <a:picLocks noChangeAspect="1"/>
          </p:cNvPicPr>
          <p:nvPr/>
        </p:nvPicPr>
        <p:blipFill>
          <a:blip r:embed="rId3"/>
          <a:stretch>
            <a:fillRect/>
          </a:stretch>
        </p:blipFill>
        <p:spPr>
          <a:xfrm>
            <a:off x="1818121" y="2064045"/>
            <a:ext cx="3822700" cy="2971800"/>
          </a:xfrm>
          <a:prstGeom prst="rect">
            <a:avLst/>
          </a:prstGeom>
        </p:spPr>
      </p:pic>
      <p:sp>
        <p:nvSpPr>
          <p:cNvPr id="9" name="Bevel 8">
            <a:extLst>
              <a:ext uri="{FF2B5EF4-FFF2-40B4-BE49-F238E27FC236}">
                <a16:creationId xmlns:a16="http://schemas.microsoft.com/office/drawing/2014/main" id="{95F45755-0DD6-0D41-AC61-F97CCF3A3F42}"/>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a:latin typeface="Cavolini" panose="03000502040302020204" pitchFamily="66" charset="0"/>
                <a:cs typeface="Cavolini" panose="03000502040302020204" pitchFamily="66" charset="0"/>
              </a:rPr>
              <a:t>Tools: Tulip</a:t>
            </a:r>
            <a:endParaRPr sz="2400" b="1" dirty="0">
              <a:latin typeface="Cavolini" panose="03000502040302020204" pitchFamily="66" charset="0"/>
              <a:cs typeface="Cavolini" panose="03000502040302020204" pitchFamily="66" charset="0"/>
            </a:endParaRPr>
          </a:p>
        </p:txBody>
      </p:sp>
      <p:sp>
        <p:nvSpPr>
          <p:cNvPr id="156" name="Google Shape;15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400" dirty="0">
                <a:solidFill>
                  <a:schemeClr val="tx1"/>
                </a:solidFill>
              </a:rPr>
              <a:t>Website :http://tulip.labri.fr </a:t>
            </a:r>
            <a:endParaRPr sz="1400" dirty="0">
              <a:solidFill>
                <a:schemeClr val="tx1"/>
              </a:solidFill>
            </a:endParaRPr>
          </a:p>
          <a:p>
            <a:pPr marL="457200" lvl="0" indent="-342900" algn="l" rtl="0">
              <a:spcBef>
                <a:spcPts val="0"/>
              </a:spcBef>
              <a:spcAft>
                <a:spcPts val="0"/>
              </a:spcAft>
              <a:buSzPts val="1800"/>
              <a:buChar char="●"/>
            </a:pPr>
            <a:r>
              <a:rPr lang="en" sz="1400" dirty="0">
                <a:solidFill>
                  <a:schemeClr val="tx1"/>
                </a:solidFill>
              </a:rPr>
              <a:t>Technology :C++ </a:t>
            </a:r>
            <a:endParaRPr sz="1400" dirty="0">
              <a:solidFill>
                <a:schemeClr val="tx1"/>
              </a:solidFill>
            </a:endParaRPr>
          </a:p>
          <a:p>
            <a:pPr marL="457200" lvl="0" indent="-342900" algn="l" rtl="0">
              <a:spcBef>
                <a:spcPts val="0"/>
              </a:spcBef>
              <a:spcAft>
                <a:spcPts val="0"/>
              </a:spcAft>
              <a:buSzPts val="1800"/>
              <a:buChar char="●"/>
            </a:pPr>
            <a:r>
              <a:rPr lang="en" sz="1400" dirty="0">
                <a:solidFill>
                  <a:schemeClr val="tx1"/>
                </a:solidFill>
              </a:rPr>
              <a:t>Platforms: Windows, Mac, Linux</a:t>
            </a:r>
            <a:endParaRPr sz="1400" dirty="0">
              <a:solidFill>
                <a:schemeClr val="tx1"/>
              </a:solidFill>
            </a:endParaRPr>
          </a:p>
          <a:p>
            <a:pPr marL="457200" lvl="0" indent="-342900" algn="l" rtl="0">
              <a:spcBef>
                <a:spcPts val="0"/>
              </a:spcBef>
              <a:spcAft>
                <a:spcPts val="0"/>
              </a:spcAft>
              <a:buSzPts val="1800"/>
              <a:buChar char="●"/>
            </a:pPr>
            <a:r>
              <a:rPr lang="en" sz="1400" dirty="0">
                <a:solidFill>
                  <a:schemeClr val="tx1"/>
                </a:solidFill>
              </a:rPr>
              <a:t>open-source graph visualization and analysis tool</a:t>
            </a:r>
            <a:endParaRPr dirty="0">
              <a:solidFill>
                <a:schemeClr val="tx1"/>
              </a:solidFill>
            </a:endParaRPr>
          </a:p>
          <a:p>
            <a:pPr marL="457200" lvl="0" indent="0" algn="l" rtl="0">
              <a:spcBef>
                <a:spcPts val="1200"/>
              </a:spcBef>
              <a:spcAft>
                <a:spcPts val="0"/>
              </a:spcAft>
              <a:buNone/>
            </a:pPr>
            <a:endParaRPr dirty="0"/>
          </a:p>
          <a:p>
            <a:pPr marL="457200" lvl="0" indent="0" algn="l" rtl="0">
              <a:spcBef>
                <a:spcPts val="1200"/>
              </a:spcBef>
              <a:spcAft>
                <a:spcPts val="1200"/>
              </a:spcAft>
              <a:buNone/>
            </a:pPr>
            <a:endParaRPr dirty="0"/>
          </a:p>
        </p:txBody>
      </p:sp>
      <p:pic>
        <p:nvPicPr>
          <p:cNvPr id="157" name="Google Shape;157;p26"/>
          <p:cNvPicPr preferRelativeResize="0"/>
          <p:nvPr/>
        </p:nvPicPr>
        <p:blipFill>
          <a:blip r:embed="rId3">
            <a:alphaModFix/>
          </a:blip>
          <a:stretch>
            <a:fillRect/>
          </a:stretch>
        </p:blipFill>
        <p:spPr>
          <a:xfrm>
            <a:off x="4226683" y="2415651"/>
            <a:ext cx="3132082" cy="2282824"/>
          </a:xfrm>
          <a:prstGeom prst="rect">
            <a:avLst/>
          </a:prstGeom>
          <a:noFill/>
          <a:ln>
            <a:noFill/>
          </a:ln>
        </p:spPr>
      </p:pic>
      <p:sp>
        <p:nvSpPr>
          <p:cNvPr id="158" name="Google Shape;158;p26"/>
          <p:cNvSpPr txBox="1"/>
          <p:nvPr/>
        </p:nvSpPr>
        <p:spPr>
          <a:xfrm>
            <a:off x="7537800" y="3159725"/>
            <a:ext cx="1606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Tulip edge bundling with Bezier curves</a:t>
            </a:r>
            <a:endParaRPr b="1" dirty="0"/>
          </a:p>
        </p:txBody>
      </p:sp>
      <p:sp>
        <p:nvSpPr>
          <p:cNvPr id="6" name="Bevel 5">
            <a:extLst>
              <a:ext uri="{FF2B5EF4-FFF2-40B4-BE49-F238E27FC236}">
                <a16:creationId xmlns:a16="http://schemas.microsoft.com/office/drawing/2014/main" id="{0CFD7750-8945-854E-9BF0-5C429CEE82BB}"/>
              </a:ext>
            </a:extLst>
          </p:cNvPr>
          <p:cNvSpPr/>
          <p:nvPr/>
        </p:nvSpPr>
        <p:spPr>
          <a:xfrm flipV="1">
            <a:off x="423916" y="933496"/>
            <a:ext cx="1810401"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7" name="Google Shape;138;p24">
            <a:extLst>
              <a:ext uri="{FF2B5EF4-FFF2-40B4-BE49-F238E27FC236}">
                <a16:creationId xmlns:a16="http://schemas.microsoft.com/office/drawing/2014/main" id="{A9BB2826-8CBD-3D4C-B650-40019CC132BB}"/>
              </a:ext>
            </a:extLst>
          </p:cNvPr>
          <p:cNvPicPr preferRelativeResize="0"/>
          <p:nvPr/>
        </p:nvPicPr>
        <p:blipFill>
          <a:blip r:embed="rId4">
            <a:alphaModFix/>
          </a:blip>
          <a:stretch>
            <a:fillRect/>
          </a:stretch>
        </p:blipFill>
        <p:spPr>
          <a:xfrm>
            <a:off x="500414" y="2433963"/>
            <a:ext cx="3132082" cy="2282824"/>
          </a:xfrm>
          <a:prstGeom prst="rect">
            <a:avLst/>
          </a:prstGeom>
          <a:noFill/>
          <a:ln>
            <a:noFill/>
          </a:ln>
        </p:spPr>
      </p:pic>
      <p:sp>
        <p:nvSpPr>
          <p:cNvPr id="2" name="Right Arrow 1">
            <a:extLst>
              <a:ext uri="{FF2B5EF4-FFF2-40B4-BE49-F238E27FC236}">
                <a16:creationId xmlns:a16="http://schemas.microsoft.com/office/drawing/2014/main" id="{2E349AD8-155F-614C-A6C0-6C30D1B25C48}"/>
              </a:ext>
            </a:extLst>
          </p:cNvPr>
          <p:cNvSpPr/>
          <p:nvPr/>
        </p:nvSpPr>
        <p:spPr>
          <a:xfrm>
            <a:off x="3795807" y="3557063"/>
            <a:ext cx="368784" cy="205834"/>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T"/>
          </a:p>
        </p:txBody>
      </p:sp>
      <p:sp>
        <p:nvSpPr>
          <p:cNvPr id="9" name="Bevel 8">
            <a:extLst>
              <a:ext uri="{FF2B5EF4-FFF2-40B4-BE49-F238E27FC236}">
                <a16:creationId xmlns:a16="http://schemas.microsoft.com/office/drawing/2014/main" id="{264222A4-3CFC-6046-A63A-34B8CDFCFC51}"/>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5629-1A5B-C342-8DAD-A4886E8B14EE}"/>
              </a:ext>
            </a:extLst>
          </p:cNvPr>
          <p:cNvSpPr>
            <a:spLocks noGrp="1"/>
          </p:cNvSpPr>
          <p:nvPr>
            <p:ph type="title"/>
          </p:nvPr>
        </p:nvSpPr>
        <p:spPr/>
        <p:txBody>
          <a:bodyPr>
            <a:normAutofit fontScale="90000"/>
          </a:bodyPr>
          <a:lstStyle/>
          <a:p>
            <a:r>
              <a:rPr lang="en" b="1" dirty="0">
                <a:latin typeface="Cavolini" panose="03000502040302020204" pitchFamily="66" charset="0"/>
                <a:cs typeface="Cavolini" panose="03000502040302020204" pitchFamily="66" charset="0"/>
              </a:rPr>
              <a:t>Tools: Other Tools</a:t>
            </a:r>
            <a:endParaRPr lang="en-IT" dirty="0"/>
          </a:p>
        </p:txBody>
      </p:sp>
      <p:sp>
        <p:nvSpPr>
          <p:cNvPr id="3" name="Text Placeholder 2">
            <a:extLst>
              <a:ext uri="{FF2B5EF4-FFF2-40B4-BE49-F238E27FC236}">
                <a16:creationId xmlns:a16="http://schemas.microsoft.com/office/drawing/2014/main" id="{481FDA08-0DAC-2041-A926-0B7604D2BC54}"/>
              </a:ext>
            </a:extLst>
          </p:cNvPr>
          <p:cNvSpPr>
            <a:spLocks noGrp="1"/>
          </p:cNvSpPr>
          <p:nvPr>
            <p:ph type="body" idx="1"/>
          </p:nvPr>
        </p:nvSpPr>
        <p:spPr/>
        <p:txBody>
          <a:bodyPr>
            <a:normAutofit/>
          </a:bodyPr>
          <a:lstStyle/>
          <a:p>
            <a:pPr marL="114300" indent="0">
              <a:buNone/>
            </a:pPr>
            <a:r>
              <a:rPr lang="en-GB" dirty="0">
                <a:solidFill>
                  <a:schemeClr val="tx1"/>
                </a:solidFill>
              </a:rPr>
              <a:t>W</a:t>
            </a:r>
            <a:r>
              <a:rPr lang="en-IT" dirty="0">
                <a:solidFill>
                  <a:schemeClr val="tx1"/>
                </a:solidFill>
              </a:rPr>
              <a:t>e have seen three tools and below are the tools which helps us to do Edge Bundling:</a:t>
            </a:r>
          </a:p>
          <a:p>
            <a:pPr>
              <a:buFont typeface="Wingdings" pitchFamily="2" charset="2"/>
              <a:buChar char="§"/>
            </a:pPr>
            <a:r>
              <a:rPr lang="en-GB" dirty="0">
                <a:solidFill>
                  <a:schemeClr val="tx1"/>
                </a:solidFill>
              </a:rPr>
              <a:t>Gephi</a:t>
            </a:r>
          </a:p>
          <a:p>
            <a:pPr>
              <a:buFont typeface="Wingdings" pitchFamily="2" charset="2"/>
              <a:buChar char="§"/>
            </a:pPr>
            <a:r>
              <a:rPr lang="en-GB" dirty="0">
                <a:solidFill>
                  <a:schemeClr val="tx1"/>
                </a:solidFill>
              </a:rPr>
              <a:t>MATLAB</a:t>
            </a:r>
          </a:p>
          <a:p>
            <a:pPr>
              <a:buFont typeface="Wingdings" pitchFamily="2" charset="2"/>
              <a:buChar char="§"/>
            </a:pPr>
            <a:r>
              <a:rPr lang="en-GB" dirty="0">
                <a:solidFill>
                  <a:schemeClr val="tx1"/>
                </a:solidFill>
              </a:rPr>
              <a:t>D3 - Force Edge Bundling</a:t>
            </a:r>
          </a:p>
          <a:p>
            <a:pPr>
              <a:buFont typeface="Wingdings" pitchFamily="2" charset="2"/>
              <a:buChar char="§"/>
            </a:pPr>
            <a:r>
              <a:rPr lang="en-GB" dirty="0">
                <a:solidFill>
                  <a:schemeClr val="tx1"/>
                </a:solidFill>
              </a:rPr>
              <a:t>MingleJS</a:t>
            </a:r>
          </a:p>
          <a:p>
            <a:pPr>
              <a:buFont typeface="Wingdings" pitchFamily="2" charset="2"/>
              <a:buChar char="§"/>
            </a:pPr>
            <a:r>
              <a:rPr lang="en-GB" dirty="0">
                <a:solidFill>
                  <a:schemeClr val="tx1"/>
                </a:solidFill>
              </a:rPr>
              <a:t>R</a:t>
            </a:r>
          </a:p>
          <a:p>
            <a:pPr marL="114300" indent="0">
              <a:buNone/>
            </a:pPr>
            <a:r>
              <a:rPr lang="en-GB" dirty="0">
                <a:solidFill>
                  <a:schemeClr val="tx1"/>
                </a:solidFill>
              </a:rPr>
              <a:t>There are several different techniques, each with their advantages and different fields of applications</a:t>
            </a:r>
            <a:r>
              <a:rPr lang="en-GB" sz="1400" dirty="0">
                <a:solidFill>
                  <a:schemeClr val="tx1"/>
                </a:solidFill>
              </a:rPr>
              <a:t>.</a:t>
            </a:r>
            <a:endParaRPr lang="en-IT" sz="1400" dirty="0">
              <a:solidFill>
                <a:schemeClr val="tx1"/>
              </a:solidFill>
            </a:endParaRPr>
          </a:p>
        </p:txBody>
      </p:sp>
      <p:sp>
        <p:nvSpPr>
          <p:cNvPr id="4" name="Bevel 3">
            <a:extLst>
              <a:ext uri="{FF2B5EF4-FFF2-40B4-BE49-F238E27FC236}">
                <a16:creationId xmlns:a16="http://schemas.microsoft.com/office/drawing/2014/main" id="{9BC2A8A9-68EA-D34B-9A0F-AA120A1E6246}"/>
              </a:ext>
            </a:extLst>
          </p:cNvPr>
          <p:cNvSpPr/>
          <p:nvPr/>
        </p:nvSpPr>
        <p:spPr>
          <a:xfrm flipV="1">
            <a:off x="423916" y="933495"/>
            <a:ext cx="2973802" cy="8422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7" name="Bevel 6">
            <a:extLst>
              <a:ext uri="{FF2B5EF4-FFF2-40B4-BE49-F238E27FC236}">
                <a16:creationId xmlns:a16="http://schemas.microsoft.com/office/drawing/2014/main" id="{E1130313-890D-9F45-A094-B508CDA666EE}"/>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243612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86AA375-4557-0244-B34B-FE00326BAADE}"/>
              </a:ext>
            </a:extLst>
          </p:cNvPr>
          <p:cNvSpPr txBox="1"/>
          <p:nvPr/>
        </p:nvSpPr>
        <p:spPr>
          <a:xfrm>
            <a:off x="143124" y="2159406"/>
            <a:ext cx="2091193" cy="400110"/>
          </a:xfrm>
          <a:prstGeom prst="rect">
            <a:avLst/>
          </a:prstGeom>
          <a:noFill/>
        </p:spPr>
        <p:txBody>
          <a:bodyPr wrap="square" rtlCol="0">
            <a:spAutoFit/>
          </a:bodyPr>
          <a:lstStyle/>
          <a:p>
            <a:r>
              <a:rPr lang="en-GB" sz="2000" b="1" dirty="0">
                <a:latin typeface="Cavolini" panose="020B0604020202020204" pitchFamily="34" charset="0"/>
                <a:cs typeface="Cavolini" panose="020B0604020202020204" pitchFamily="34" charset="0"/>
              </a:rPr>
              <a:t>Topics</a:t>
            </a:r>
            <a:endParaRPr lang="en-IT" sz="2000" dirty="0">
              <a:latin typeface="Cavolini" panose="020B0604020202020204" pitchFamily="34" charset="0"/>
              <a:cs typeface="Cavolini" panose="020B0604020202020204" pitchFamily="34" charset="0"/>
            </a:endParaRPr>
          </a:p>
        </p:txBody>
      </p:sp>
      <p:sp>
        <p:nvSpPr>
          <p:cNvPr id="15" name="TextBox 14">
            <a:extLst>
              <a:ext uri="{FF2B5EF4-FFF2-40B4-BE49-F238E27FC236}">
                <a16:creationId xmlns:a16="http://schemas.microsoft.com/office/drawing/2014/main" id="{9DBEAFAE-61FF-3F4F-A2AC-AADAAC3863FF}"/>
              </a:ext>
            </a:extLst>
          </p:cNvPr>
          <p:cNvSpPr txBox="1"/>
          <p:nvPr/>
        </p:nvSpPr>
        <p:spPr>
          <a:xfrm>
            <a:off x="2063867" y="582999"/>
            <a:ext cx="2667621" cy="369332"/>
          </a:xfrm>
          <a:prstGeom prst="rect">
            <a:avLst/>
          </a:prstGeom>
          <a:noFill/>
        </p:spPr>
        <p:txBody>
          <a:bodyPr wrap="square">
            <a:spAutoFit/>
          </a:bodyPr>
          <a:lstStyle/>
          <a:p>
            <a:pPr marL="0" lvl="0" indent="0" algn="l" rtl="0">
              <a:spcBef>
                <a:spcPts val="0"/>
              </a:spcBef>
              <a:spcAft>
                <a:spcPts val="0"/>
              </a:spcAft>
              <a:buNone/>
            </a:pPr>
            <a:r>
              <a:rPr lang="en-GB" sz="1400" b="1" dirty="0">
                <a:solidFill>
                  <a:schemeClr val="dk1"/>
                </a:solidFill>
                <a:latin typeface="Cavolini" panose="03000502040302020204" pitchFamily="66" charset="0"/>
                <a:cs typeface="Cavolini" panose="03000502040302020204" pitchFamily="66" charset="0"/>
              </a:rPr>
              <a:t> </a:t>
            </a:r>
            <a:r>
              <a:rPr lang="en-GB" sz="1800" b="1" dirty="0">
                <a:solidFill>
                  <a:schemeClr val="tx1"/>
                </a:solidFill>
                <a:latin typeface="Cavolini" panose="03000502040302020204" pitchFamily="66" charset="0"/>
                <a:cs typeface="Cavolini" panose="03000502040302020204" pitchFamily="66" charset="0"/>
              </a:rPr>
              <a:t>Edge Bundling</a:t>
            </a:r>
          </a:p>
        </p:txBody>
      </p:sp>
      <p:sp>
        <p:nvSpPr>
          <p:cNvPr id="21" name="TextBox 20">
            <a:extLst>
              <a:ext uri="{FF2B5EF4-FFF2-40B4-BE49-F238E27FC236}">
                <a16:creationId xmlns:a16="http://schemas.microsoft.com/office/drawing/2014/main" id="{B0E7CFD4-6AF5-014B-961C-AAFCE2D08CFA}"/>
              </a:ext>
            </a:extLst>
          </p:cNvPr>
          <p:cNvSpPr txBox="1"/>
          <p:nvPr/>
        </p:nvSpPr>
        <p:spPr>
          <a:xfrm>
            <a:off x="2105843" y="3156783"/>
            <a:ext cx="956144" cy="369332"/>
          </a:xfrm>
          <a:prstGeom prst="rect">
            <a:avLst/>
          </a:prstGeom>
          <a:noFill/>
        </p:spPr>
        <p:txBody>
          <a:bodyPr wrap="square">
            <a:spAutoFit/>
          </a:bodyPr>
          <a:lstStyle/>
          <a:p>
            <a:pPr marL="0" lvl="0" indent="0" algn="l" rtl="0">
              <a:spcBef>
                <a:spcPts val="0"/>
              </a:spcBef>
              <a:spcAft>
                <a:spcPts val="0"/>
              </a:spcAft>
              <a:buNone/>
            </a:pPr>
            <a:r>
              <a:rPr lang="en-GB" sz="1800" b="1" dirty="0">
                <a:solidFill>
                  <a:schemeClr val="tx1"/>
                </a:solidFill>
                <a:latin typeface="Cavolini" panose="03000502040302020204" pitchFamily="66" charset="0"/>
                <a:cs typeface="Cavolini" panose="03000502040302020204" pitchFamily="66" charset="0"/>
              </a:rPr>
              <a:t>Tools</a:t>
            </a:r>
          </a:p>
        </p:txBody>
      </p:sp>
      <p:sp>
        <p:nvSpPr>
          <p:cNvPr id="18" name="TextBox 17">
            <a:extLst>
              <a:ext uri="{FF2B5EF4-FFF2-40B4-BE49-F238E27FC236}">
                <a16:creationId xmlns:a16="http://schemas.microsoft.com/office/drawing/2014/main" id="{54BA8964-63F9-7442-A699-16D74BC5FB55}"/>
              </a:ext>
            </a:extLst>
          </p:cNvPr>
          <p:cNvSpPr txBox="1"/>
          <p:nvPr/>
        </p:nvSpPr>
        <p:spPr>
          <a:xfrm>
            <a:off x="2105843" y="4124374"/>
            <a:ext cx="3236930" cy="369332"/>
          </a:xfrm>
          <a:prstGeom prst="rect">
            <a:avLst/>
          </a:prstGeom>
          <a:noFill/>
        </p:spPr>
        <p:txBody>
          <a:bodyPr wrap="square" rtlCol="0">
            <a:spAutoFit/>
          </a:bodyPr>
          <a:lstStyle/>
          <a:p>
            <a:r>
              <a:rPr lang="en-GB" sz="1800" b="1" dirty="0">
                <a:solidFill>
                  <a:schemeClr val="tx1"/>
                </a:solidFill>
                <a:latin typeface="Cavolini" panose="03000502040302020204" pitchFamily="66" charset="0"/>
                <a:cs typeface="Cavolini" panose="03000502040302020204" pitchFamily="66" charset="0"/>
              </a:rPr>
              <a:t>Strength and Weakness</a:t>
            </a:r>
            <a:endParaRPr lang="en-IT" sz="1800" b="1" dirty="0">
              <a:solidFill>
                <a:schemeClr val="tx1"/>
              </a:solidFill>
              <a:latin typeface="Cavolini" panose="03000502040302020204" pitchFamily="66" charset="0"/>
              <a:cs typeface="Cavolini" panose="03000502040302020204" pitchFamily="66" charset="0"/>
            </a:endParaRPr>
          </a:p>
        </p:txBody>
      </p:sp>
      <p:pic>
        <p:nvPicPr>
          <p:cNvPr id="23" name="Picture 2" descr="Graphviz logo – arrows pointing between circles on graph paper, with magnifying glass on top">
            <a:extLst>
              <a:ext uri="{FF2B5EF4-FFF2-40B4-BE49-F238E27FC236}">
                <a16:creationId xmlns:a16="http://schemas.microsoft.com/office/drawing/2014/main" id="{7E0883D2-9F22-C641-9888-B5FDC3A26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974" y="2912843"/>
            <a:ext cx="1192639" cy="9583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Logo&#10;&#10;Description automatically generated">
            <a:extLst>
              <a:ext uri="{FF2B5EF4-FFF2-40B4-BE49-F238E27FC236}">
                <a16:creationId xmlns:a16="http://schemas.microsoft.com/office/drawing/2014/main" id="{7C37E384-B413-2740-9306-07E15D892C85}"/>
              </a:ext>
            </a:extLst>
          </p:cNvPr>
          <p:cNvPicPr>
            <a:picLocks noChangeAspect="1"/>
          </p:cNvPicPr>
          <p:nvPr/>
        </p:nvPicPr>
        <p:blipFill>
          <a:blip r:embed="rId4"/>
          <a:stretch>
            <a:fillRect/>
          </a:stretch>
        </p:blipFill>
        <p:spPr>
          <a:xfrm>
            <a:off x="6498687" y="3105241"/>
            <a:ext cx="1013295" cy="609522"/>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935AF055-03A4-404E-A62D-B3ED9B1D6CDF}"/>
              </a:ext>
            </a:extLst>
          </p:cNvPr>
          <p:cNvPicPr>
            <a:picLocks noChangeAspect="1"/>
          </p:cNvPicPr>
          <p:nvPr/>
        </p:nvPicPr>
        <p:blipFill>
          <a:blip r:embed="rId5"/>
          <a:stretch>
            <a:fillRect/>
          </a:stretch>
        </p:blipFill>
        <p:spPr>
          <a:xfrm>
            <a:off x="7643342" y="3070397"/>
            <a:ext cx="1479382" cy="609522"/>
          </a:xfrm>
          <a:prstGeom prst="rect">
            <a:avLst/>
          </a:prstGeom>
        </p:spPr>
      </p:pic>
      <p:pic>
        <p:nvPicPr>
          <p:cNvPr id="2050" name="Picture 2" descr="image">
            <a:extLst>
              <a:ext uri="{FF2B5EF4-FFF2-40B4-BE49-F238E27FC236}">
                <a16:creationId xmlns:a16="http://schemas.microsoft.com/office/drawing/2014/main" id="{22E0340B-FE1F-E142-9144-0EA5B4AA3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2773" y="135779"/>
            <a:ext cx="1737360" cy="780385"/>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8756E396-1A25-FB49-B748-6FE1E88BE6E1}"/>
              </a:ext>
            </a:extLst>
          </p:cNvPr>
          <p:cNvSpPr/>
          <p:nvPr/>
        </p:nvSpPr>
        <p:spPr>
          <a:xfrm>
            <a:off x="1496062" y="565278"/>
            <a:ext cx="505406" cy="4162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T" dirty="0"/>
              <a:t>1.</a:t>
            </a:r>
          </a:p>
        </p:txBody>
      </p:sp>
      <p:sp>
        <p:nvSpPr>
          <p:cNvPr id="32" name="Oval 31">
            <a:extLst>
              <a:ext uri="{FF2B5EF4-FFF2-40B4-BE49-F238E27FC236}">
                <a16:creationId xmlns:a16="http://schemas.microsoft.com/office/drawing/2014/main" id="{CACC1605-5ABD-B24D-9853-59393744C866}"/>
              </a:ext>
            </a:extLst>
          </p:cNvPr>
          <p:cNvSpPr/>
          <p:nvPr/>
        </p:nvSpPr>
        <p:spPr>
          <a:xfrm>
            <a:off x="1509418" y="1368713"/>
            <a:ext cx="472804" cy="4162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T" dirty="0"/>
              <a:t>2.</a:t>
            </a:r>
          </a:p>
        </p:txBody>
      </p:sp>
      <p:sp>
        <p:nvSpPr>
          <p:cNvPr id="33" name="Oval 32">
            <a:extLst>
              <a:ext uri="{FF2B5EF4-FFF2-40B4-BE49-F238E27FC236}">
                <a16:creationId xmlns:a16="http://schemas.microsoft.com/office/drawing/2014/main" id="{DE8660CD-8BCD-DE4A-9C98-F9587BFEE59E}"/>
              </a:ext>
            </a:extLst>
          </p:cNvPr>
          <p:cNvSpPr/>
          <p:nvPr/>
        </p:nvSpPr>
        <p:spPr>
          <a:xfrm>
            <a:off x="1505230" y="2212973"/>
            <a:ext cx="476992" cy="4162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T" dirty="0"/>
              <a:t>3.</a:t>
            </a:r>
          </a:p>
        </p:txBody>
      </p:sp>
      <p:sp>
        <p:nvSpPr>
          <p:cNvPr id="34" name="Oval 33">
            <a:extLst>
              <a:ext uri="{FF2B5EF4-FFF2-40B4-BE49-F238E27FC236}">
                <a16:creationId xmlns:a16="http://schemas.microsoft.com/office/drawing/2014/main" id="{050AAA8C-1382-3946-8691-E14F88D849EF}"/>
              </a:ext>
            </a:extLst>
          </p:cNvPr>
          <p:cNvSpPr/>
          <p:nvPr/>
        </p:nvSpPr>
        <p:spPr>
          <a:xfrm>
            <a:off x="1505230" y="3082133"/>
            <a:ext cx="476992" cy="4162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T" dirty="0"/>
              <a:t>4.</a:t>
            </a:r>
          </a:p>
        </p:txBody>
      </p:sp>
      <p:sp>
        <p:nvSpPr>
          <p:cNvPr id="35" name="Oval 34">
            <a:extLst>
              <a:ext uri="{FF2B5EF4-FFF2-40B4-BE49-F238E27FC236}">
                <a16:creationId xmlns:a16="http://schemas.microsoft.com/office/drawing/2014/main" id="{D551B70E-DA5C-B44A-A78F-F8C1A1399CA2}"/>
              </a:ext>
            </a:extLst>
          </p:cNvPr>
          <p:cNvSpPr/>
          <p:nvPr/>
        </p:nvSpPr>
        <p:spPr>
          <a:xfrm>
            <a:off x="1505231" y="4027410"/>
            <a:ext cx="476992" cy="4162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T" dirty="0"/>
              <a:t>5.</a:t>
            </a:r>
          </a:p>
        </p:txBody>
      </p:sp>
      <p:sp>
        <p:nvSpPr>
          <p:cNvPr id="36" name="Bevel 35">
            <a:extLst>
              <a:ext uri="{FF2B5EF4-FFF2-40B4-BE49-F238E27FC236}">
                <a16:creationId xmlns:a16="http://schemas.microsoft.com/office/drawing/2014/main" id="{8559B396-A73E-8A43-AB85-B731A54E8DCA}"/>
              </a:ext>
            </a:extLst>
          </p:cNvPr>
          <p:cNvSpPr/>
          <p:nvPr/>
        </p:nvSpPr>
        <p:spPr>
          <a:xfrm>
            <a:off x="227677" y="2577627"/>
            <a:ext cx="813944"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39" name="Picture 4" descr="Dislike Button icon PNG and SVG Vector Free Download">
            <a:extLst>
              <a:ext uri="{FF2B5EF4-FFF2-40B4-BE49-F238E27FC236}">
                <a16:creationId xmlns:a16="http://schemas.microsoft.com/office/drawing/2014/main" id="{B594A87E-724F-CA4F-B4BF-BBEEAF85B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9065" y="4124374"/>
            <a:ext cx="409545" cy="42527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TICK | definizione, significato - che cosa è TICK nel dizionario Inglese -  Cambridge Dictionary">
            <a:extLst>
              <a:ext uri="{FF2B5EF4-FFF2-40B4-BE49-F238E27FC236}">
                <a16:creationId xmlns:a16="http://schemas.microsoft.com/office/drawing/2014/main" id="{EBB626DB-4B09-BC49-9FCB-D896F0E41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1635" y="4124373"/>
            <a:ext cx="343647" cy="42527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Diagram, map&#10;&#10;Description automatically generated">
            <a:extLst>
              <a:ext uri="{FF2B5EF4-FFF2-40B4-BE49-F238E27FC236}">
                <a16:creationId xmlns:a16="http://schemas.microsoft.com/office/drawing/2014/main" id="{8D692B9D-750C-7C41-9E38-53B0FA063872}"/>
              </a:ext>
            </a:extLst>
          </p:cNvPr>
          <p:cNvPicPr>
            <a:picLocks noChangeAspect="1"/>
          </p:cNvPicPr>
          <p:nvPr/>
        </p:nvPicPr>
        <p:blipFill>
          <a:blip r:embed="rId9"/>
          <a:stretch>
            <a:fillRect/>
          </a:stretch>
        </p:blipFill>
        <p:spPr>
          <a:xfrm>
            <a:off x="5643393" y="1124910"/>
            <a:ext cx="1078075" cy="737304"/>
          </a:xfrm>
          <a:prstGeom prst="rect">
            <a:avLst/>
          </a:prstGeom>
        </p:spPr>
      </p:pic>
      <p:pic>
        <p:nvPicPr>
          <p:cNvPr id="42" name="Picture 41">
            <a:extLst>
              <a:ext uri="{FF2B5EF4-FFF2-40B4-BE49-F238E27FC236}">
                <a16:creationId xmlns:a16="http://schemas.microsoft.com/office/drawing/2014/main" id="{10D60BB4-44AB-D64F-919A-6ECC4A0AA9AE}"/>
              </a:ext>
            </a:extLst>
          </p:cNvPr>
          <p:cNvPicPr>
            <a:picLocks noChangeAspect="1"/>
          </p:cNvPicPr>
          <p:nvPr/>
        </p:nvPicPr>
        <p:blipFill>
          <a:blip r:embed="rId10"/>
          <a:stretch>
            <a:fillRect/>
          </a:stretch>
        </p:blipFill>
        <p:spPr>
          <a:xfrm>
            <a:off x="5648609" y="2060902"/>
            <a:ext cx="1416184" cy="780385"/>
          </a:xfrm>
          <a:prstGeom prst="rect">
            <a:avLst/>
          </a:prstGeom>
        </p:spPr>
      </p:pic>
      <p:sp>
        <p:nvSpPr>
          <p:cNvPr id="43" name="TextBox 42">
            <a:extLst>
              <a:ext uri="{FF2B5EF4-FFF2-40B4-BE49-F238E27FC236}">
                <a16:creationId xmlns:a16="http://schemas.microsoft.com/office/drawing/2014/main" id="{A3F3BDFC-DF87-0846-B636-3CA6BC1E61B4}"/>
              </a:ext>
            </a:extLst>
          </p:cNvPr>
          <p:cNvSpPr txBox="1"/>
          <p:nvPr/>
        </p:nvSpPr>
        <p:spPr>
          <a:xfrm>
            <a:off x="2105842" y="1284136"/>
            <a:ext cx="3542767" cy="369332"/>
          </a:xfrm>
          <a:prstGeom prst="rect">
            <a:avLst/>
          </a:prstGeom>
          <a:noFill/>
        </p:spPr>
        <p:txBody>
          <a:bodyPr wrap="square">
            <a:spAutoFit/>
          </a:bodyPr>
          <a:lstStyle/>
          <a:p>
            <a:pPr marL="0" lvl="0" indent="0" algn="l" rtl="0">
              <a:spcBef>
                <a:spcPts val="0"/>
              </a:spcBef>
              <a:spcAft>
                <a:spcPts val="0"/>
              </a:spcAft>
              <a:buNone/>
            </a:pPr>
            <a:r>
              <a:rPr lang="en-GB" sz="1400" dirty="0">
                <a:solidFill>
                  <a:schemeClr val="dk1"/>
                </a:solidFill>
              </a:rPr>
              <a:t> </a:t>
            </a:r>
            <a:r>
              <a:rPr lang="en-GB" sz="1800" b="1" dirty="0">
                <a:solidFill>
                  <a:schemeClr val="tx1"/>
                </a:solidFill>
                <a:latin typeface="Cavolini" panose="03000502040302020204" pitchFamily="66" charset="0"/>
                <a:cs typeface="Cavolini" panose="03000502040302020204" pitchFamily="66" charset="0"/>
              </a:rPr>
              <a:t>Edge Bundling Techniques</a:t>
            </a:r>
          </a:p>
        </p:txBody>
      </p:sp>
      <p:sp>
        <p:nvSpPr>
          <p:cNvPr id="49" name="TextBox 48">
            <a:extLst>
              <a:ext uri="{FF2B5EF4-FFF2-40B4-BE49-F238E27FC236}">
                <a16:creationId xmlns:a16="http://schemas.microsoft.com/office/drawing/2014/main" id="{EF81A679-159F-8448-860E-8E199410A3F4}"/>
              </a:ext>
            </a:extLst>
          </p:cNvPr>
          <p:cNvSpPr txBox="1"/>
          <p:nvPr/>
        </p:nvSpPr>
        <p:spPr>
          <a:xfrm>
            <a:off x="2170332" y="2220111"/>
            <a:ext cx="5544878" cy="369332"/>
          </a:xfrm>
          <a:prstGeom prst="rect">
            <a:avLst/>
          </a:prstGeom>
          <a:noFill/>
        </p:spPr>
        <p:txBody>
          <a:bodyPr wrap="square">
            <a:spAutoFit/>
          </a:bodyPr>
          <a:lstStyle/>
          <a:p>
            <a:r>
              <a:rPr lang="en-GB" sz="1800" b="1" dirty="0">
                <a:solidFill>
                  <a:schemeClr val="tx1"/>
                </a:solidFill>
                <a:latin typeface="Cavolini" panose="03000502040302020204" pitchFamily="66" charset="0"/>
                <a:cs typeface="Cavolini" panose="03000502040302020204" pitchFamily="66" charset="0"/>
              </a:rPr>
              <a:t>Hierarchical Edge Bundling</a:t>
            </a:r>
            <a:endParaRPr lang="en-IT" sz="1800" dirty="0"/>
          </a:p>
        </p:txBody>
      </p:sp>
      <p:sp>
        <p:nvSpPr>
          <p:cNvPr id="50" name="Bevel 49">
            <a:extLst>
              <a:ext uri="{FF2B5EF4-FFF2-40B4-BE49-F238E27FC236}">
                <a16:creationId xmlns:a16="http://schemas.microsoft.com/office/drawing/2014/main" id="{0076A2CF-42EB-8B46-A114-F63AADF4301D}"/>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EE815E-5E6B-154C-ABEE-3D7C9237169D}"/>
              </a:ext>
            </a:extLst>
          </p:cNvPr>
          <p:cNvSpPr>
            <a:spLocks noGrp="1"/>
          </p:cNvSpPr>
          <p:nvPr>
            <p:ph type="body" idx="1"/>
          </p:nvPr>
        </p:nvSpPr>
        <p:spPr>
          <a:xfrm>
            <a:off x="407393" y="1170407"/>
            <a:ext cx="7194886" cy="716082"/>
          </a:xfrm>
        </p:spPr>
        <p:txBody>
          <a:bodyPr>
            <a:noAutofit/>
          </a:bodyPr>
          <a:lstStyle/>
          <a:p>
            <a:pPr marL="114300" indent="0">
              <a:buNone/>
            </a:pPr>
            <a:r>
              <a:rPr lang="en-GB" sz="3200" b="1" dirty="0">
                <a:solidFill>
                  <a:schemeClr val="tx1"/>
                </a:solidFill>
                <a:latin typeface="Cavolini" panose="03000502040302020204" pitchFamily="66" charset="0"/>
                <a:cs typeface="Cavolini" panose="03000502040302020204" pitchFamily="66" charset="0"/>
              </a:rPr>
              <a:t>5.</a:t>
            </a:r>
            <a:r>
              <a:rPr lang="en-GB" sz="3600" b="1" dirty="0">
                <a:solidFill>
                  <a:schemeClr val="tx1"/>
                </a:solidFill>
                <a:latin typeface="Cavolini" panose="03000502040302020204" pitchFamily="66" charset="0"/>
                <a:cs typeface="Cavolini" panose="03000502040302020204" pitchFamily="66" charset="0"/>
              </a:rPr>
              <a:t>Strength and Weakness</a:t>
            </a:r>
            <a:endParaRPr lang="en-IT" sz="3600" b="1" dirty="0">
              <a:solidFill>
                <a:schemeClr val="tx1"/>
              </a:solidFill>
              <a:latin typeface="Cavolini" panose="03000502040302020204" pitchFamily="66" charset="0"/>
              <a:cs typeface="Cavolini" panose="03000502040302020204" pitchFamily="66" charset="0"/>
            </a:endParaRPr>
          </a:p>
        </p:txBody>
      </p:sp>
      <p:sp>
        <p:nvSpPr>
          <p:cNvPr id="8" name="Bevel 7">
            <a:extLst>
              <a:ext uri="{FF2B5EF4-FFF2-40B4-BE49-F238E27FC236}">
                <a16:creationId xmlns:a16="http://schemas.microsoft.com/office/drawing/2014/main" id="{1BF34F33-D5AB-3F4A-A204-3F7988DB5FC2}"/>
              </a:ext>
            </a:extLst>
          </p:cNvPr>
          <p:cNvSpPr/>
          <p:nvPr/>
        </p:nvSpPr>
        <p:spPr>
          <a:xfrm>
            <a:off x="606056" y="1840770"/>
            <a:ext cx="6113720"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9" name="Bevel 8">
            <a:extLst>
              <a:ext uri="{FF2B5EF4-FFF2-40B4-BE49-F238E27FC236}">
                <a16:creationId xmlns:a16="http://schemas.microsoft.com/office/drawing/2014/main" id="{F02840E7-4A48-5046-8013-AD6911775929}"/>
              </a:ext>
            </a:extLst>
          </p:cNvPr>
          <p:cNvSpPr/>
          <p:nvPr/>
        </p:nvSpPr>
        <p:spPr>
          <a:xfrm>
            <a:off x="606055" y="2003802"/>
            <a:ext cx="6113721"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1" name="Bevel 10">
            <a:extLst>
              <a:ext uri="{FF2B5EF4-FFF2-40B4-BE49-F238E27FC236}">
                <a16:creationId xmlns:a16="http://schemas.microsoft.com/office/drawing/2014/main" id="{C1F4B976-EC1D-AB4B-86B9-576B6797CE44}"/>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1621481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62"/>
        <p:cNvGrpSpPr/>
        <p:nvPr/>
      </p:nvGrpSpPr>
      <p:grpSpPr>
        <a:xfrm>
          <a:off x="0" y="0"/>
          <a:ext cx="0" cy="0"/>
          <a:chOff x="0" y="0"/>
          <a:chExt cx="0" cy="0"/>
        </a:xfrm>
      </p:grpSpPr>
      <p:sp>
        <p:nvSpPr>
          <p:cNvPr id="163" name="Google Shape;163;p27"/>
          <p:cNvSpPr txBox="1">
            <a:spLocks noGrp="1"/>
          </p:cNvSpPr>
          <p:nvPr>
            <p:ph type="title"/>
          </p:nvPr>
        </p:nvSpPr>
        <p:spPr>
          <a:xfrm>
            <a:off x="311700" y="183169"/>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avolini" panose="03000502040302020204" pitchFamily="66" charset="0"/>
                <a:cs typeface="Cavolini" panose="03000502040302020204" pitchFamily="66" charset="0"/>
              </a:rPr>
              <a:t>   </a:t>
            </a:r>
            <a:r>
              <a:rPr lang="en" sz="2700" b="1" dirty="0">
                <a:latin typeface="Cavolini" panose="03000502040302020204" pitchFamily="66" charset="0"/>
                <a:cs typeface="Cavolini" panose="03000502040302020204" pitchFamily="66" charset="0"/>
              </a:rPr>
              <a:t>Weakness</a:t>
            </a:r>
            <a:endParaRPr sz="2700" b="1" dirty="0">
              <a:latin typeface="Cavolini" panose="03000502040302020204" pitchFamily="66" charset="0"/>
              <a:cs typeface="Cavolini" panose="03000502040302020204" pitchFamily="66" charset="0"/>
            </a:endParaRPr>
          </a:p>
        </p:txBody>
      </p:sp>
      <p:sp>
        <p:nvSpPr>
          <p:cNvPr id="164" name="Google Shape;164;p27"/>
          <p:cNvSpPr txBox="1">
            <a:spLocks noGrp="1"/>
          </p:cNvSpPr>
          <p:nvPr>
            <p:ph type="body" idx="1"/>
          </p:nvPr>
        </p:nvSpPr>
        <p:spPr>
          <a:xfrm>
            <a:off x="610173" y="755869"/>
            <a:ext cx="8380983" cy="4092578"/>
          </a:xfrm>
          <a:prstGeom prst="rect">
            <a:avLst/>
          </a:prstGeom>
        </p:spPr>
        <p:txBody>
          <a:bodyPr spcFirstLastPara="1" wrap="square" lIns="91425" tIns="91425" rIns="91425" bIns="91425" anchor="t" anchorCtr="0">
            <a:normAutofit fontScale="25000" lnSpcReduction="20000"/>
          </a:bodyPr>
          <a:lstStyle/>
          <a:p>
            <a:pPr marL="0" indent="0" algn="just">
              <a:lnSpc>
                <a:spcPct val="120000"/>
              </a:lnSpc>
              <a:spcAft>
                <a:spcPts val="1200"/>
              </a:spcAft>
              <a:buNone/>
            </a:pPr>
            <a:r>
              <a:rPr lang="en" sz="1400" dirty="0">
                <a:solidFill>
                  <a:schemeClr val="tx1"/>
                </a:solidFill>
              </a:rPr>
              <a:t>   </a:t>
            </a:r>
            <a:r>
              <a:rPr lang="en" sz="4800" dirty="0">
                <a:solidFill>
                  <a:schemeClr val="tx1"/>
                </a:solidFill>
                <a:latin typeface="+mn-lt"/>
              </a:rPr>
              <a:t>Edge bundling can make it considerably harder  depending on the technique to follow edges from their start   towards their destination. This happens because depending on the edge bundling technique used multiple  edges might be partially merge which makes it impossible to distinguish them.</a:t>
            </a:r>
          </a:p>
          <a:p>
            <a:pPr marL="0" indent="0" algn="just">
              <a:lnSpc>
                <a:spcPct val="120000"/>
              </a:lnSpc>
              <a:spcAft>
                <a:spcPts val="1200"/>
              </a:spcAft>
              <a:buNone/>
            </a:pPr>
            <a:r>
              <a:rPr lang="en-GB" sz="4800" dirty="0">
                <a:solidFill>
                  <a:schemeClr val="tx1"/>
                </a:solidFill>
                <a:latin typeface="+mn-lt"/>
              </a:rPr>
              <a:t>  If changes the position of the nodes in the graph, which can be a problem for specific graphs like for instance geographical information is encoded in the position of the nodes.</a:t>
            </a:r>
          </a:p>
          <a:p>
            <a:pPr marL="0" indent="0" algn="just">
              <a:lnSpc>
                <a:spcPct val="120000"/>
              </a:lnSpc>
              <a:spcAft>
                <a:spcPts val="1200"/>
              </a:spcAft>
              <a:buNone/>
            </a:pPr>
            <a:r>
              <a:rPr lang="en-GB" sz="4800" dirty="0">
                <a:solidFill>
                  <a:schemeClr val="tx1"/>
                </a:solidFill>
                <a:latin typeface="+mn-lt"/>
              </a:rPr>
              <a:t> In few techniques the  resulting ambiguous connections some times do not exist in the actual graph.</a:t>
            </a:r>
          </a:p>
          <a:p>
            <a:pPr marL="0" indent="0" algn="just">
              <a:lnSpc>
                <a:spcPct val="120000"/>
              </a:lnSpc>
              <a:spcAft>
                <a:spcPts val="1200"/>
              </a:spcAft>
              <a:buNone/>
            </a:pPr>
            <a:endParaRPr lang="en" sz="4800" dirty="0">
              <a:solidFill>
                <a:schemeClr val="tx1"/>
              </a:solidFill>
              <a:latin typeface="+mn-lt"/>
            </a:endParaRPr>
          </a:p>
          <a:p>
            <a:pPr marL="0" indent="0" algn="just">
              <a:lnSpc>
                <a:spcPct val="120000"/>
              </a:lnSpc>
              <a:spcAft>
                <a:spcPts val="1200"/>
              </a:spcAft>
              <a:buNone/>
            </a:pPr>
            <a:r>
              <a:rPr lang="en" sz="4800" b="1" dirty="0">
                <a:solidFill>
                  <a:schemeClr val="tx1"/>
                </a:solidFill>
                <a:latin typeface="+mn-lt"/>
                <a:cs typeface="Cavolini" panose="03000502040302020204" pitchFamily="66" charset="0"/>
              </a:rPr>
              <a:t> </a:t>
            </a:r>
            <a:r>
              <a:rPr lang="en" sz="9600" b="1" dirty="0">
                <a:solidFill>
                  <a:schemeClr val="tx1"/>
                </a:solidFill>
                <a:latin typeface="Cavolini" panose="03000502040302020204" pitchFamily="66" charset="0"/>
                <a:cs typeface="Cavolini" panose="03000502040302020204" pitchFamily="66" charset="0"/>
              </a:rPr>
              <a:t>Strengths</a:t>
            </a:r>
          </a:p>
          <a:p>
            <a:pPr marL="0" indent="0" algn="just">
              <a:lnSpc>
                <a:spcPct val="120000"/>
              </a:lnSpc>
              <a:spcAft>
                <a:spcPts val="1200"/>
              </a:spcAft>
              <a:buNone/>
            </a:pPr>
            <a:r>
              <a:rPr lang="en-GB" sz="4800" dirty="0">
                <a:solidFill>
                  <a:schemeClr val="tx1"/>
                </a:solidFill>
                <a:latin typeface="+mn-lt"/>
              </a:rPr>
              <a:t>  Edge-bundling methods may have certain advantages when utilized with useful interaction tools.(Ex:Tulip)</a:t>
            </a:r>
          </a:p>
          <a:p>
            <a:pPr marL="0" indent="0" algn="just">
              <a:lnSpc>
                <a:spcPct val="120000"/>
              </a:lnSpc>
              <a:spcAft>
                <a:spcPts val="1200"/>
              </a:spcAft>
              <a:buNone/>
            </a:pPr>
            <a:r>
              <a:rPr lang="en-GB" sz="4800" dirty="0">
                <a:solidFill>
                  <a:schemeClr val="tx1"/>
                </a:solidFill>
                <a:latin typeface="+mn-lt"/>
              </a:rPr>
              <a:t>  Edge bundling has emerged as a promising and important technique for reducing visual clutter in visualizations.</a:t>
            </a:r>
          </a:p>
          <a:p>
            <a:pPr marL="0" indent="0" algn="just">
              <a:lnSpc>
                <a:spcPct val="120000"/>
              </a:lnSpc>
              <a:spcAft>
                <a:spcPts val="1200"/>
              </a:spcAft>
              <a:buNone/>
            </a:pPr>
            <a:r>
              <a:rPr lang="en-GB" sz="4800" dirty="0">
                <a:solidFill>
                  <a:schemeClr val="tx1"/>
                </a:solidFill>
                <a:latin typeface="+mn-lt"/>
              </a:rPr>
              <a:t>  Bundling can help to highlight important edge patterns and often makes it easier to spot interesting connections or        important data</a:t>
            </a:r>
            <a:endParaRPr sz="4800" dirty="0">
              <a:solidFill>
                <a:schemeClr val="tx1"/>
              </a:solidFill>
              <a:latin typeface="+mn-lt"/>
            </a:endParaRPr>
          </a:p>
        </p:txBody>
      </p:sp>
      <p:sp>
        <p:nvSpPr>
          <p:cNvPr id="10" name="Bevel 9">
            <a:extLst>
              <a:ext uri="{FF2B5EF4-FFF2-40B4-BE49-F238E27FC236}">
                <a16:creationId xmlns:a16="http://schemas.microsoft.com/office/drawing/2014/main" id="{FB94B7B6-28EE-D242-AFAD-6A2301D79238}"/>
              </a:ext>
            </a:extLst>
          </p:cNvPr>
          <p:cNvSpPr/>
          <p:nvPr/>
        </p:nvSpPr>
        <p:spPr>
          <a:xfrm flipV="1">
            <a:off x="781725" y="696374"/>
            <a:ext cx="1714985"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1" name="Bevel 10">
            <a:extLst>
              <a:ext uri="{FF2B5EF4-FFF2-40B4-BE49-F238E27FC236}">
                <a16:creationId xmlns:a16="http://schemas.microsoft.com/office/drawing/2014/main" id="{8653A6BB-209B-314E-9817-3FCA3CF55E23}"/>
              </a:ext>
            </a:extLst>
          </p:cNvPr>
          <p:cNvSpPr/>
          <p:nvPr/>
        </p:nvSpPr>
        <p:spPr>
          <a:xfrm>
            <a:off x="684465" y="3059280"/>
            <a:ext cx="1508729"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19" name="Picture 4" descr="Dislike Button icon PNG and SVG Vector Free Download">
            <a:extLst>
              <a:ext uri="{FF2B5EF4-FFF2-40B4-BE49-F238E27FC236}">
                <a16:creationId xmlns:a16="http://schemas.microsoft.com/office/drawing/2014/main" id="{E73EC46C-ED0E-EE42-84D8-38770E315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7" y="2017097"/>
            <a:ext cx="274131" cy="2194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TICK | definizione, significato - che cosa è TICK nel dizionario Inglese -  Cambridge Dictionary">
            <a:extLst>
              <a:ext uri="{FF2B5EF4-FFF2-40B4-BE49-F238E27FC236}">
                <a16:creationId xmlns:a16="http://schemas.microsoft.com/office/drawing/2014/main" id="{E4033B1F-62B0-8546-9C8E-A0CE4FD8B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791" y="3233114"/>
            <a:ext cx="219467" cy="21946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TICK | definizione, significato - che cosa è TICK nel dizionario Inglese -  Cambridge Dictionary">
            <a:extLst>
              <a:ext uri="{FF2B5EF4-FFF2-40B4-BE49-F238E27FC236}">
                <a16:creationId xmlns:a16="http://schemas.microsoft.com/office/drawing/2014/main" id="{165ECD3A-39BB-B145-8D77-1E5E27019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790" y="3629198"/>
            <a:ext cx="219467" cy="21946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TICK | definizione, significato - che cosa è TICK nel dizionario Inglese -  Cambridge Dictionary">
            <a:extLst>
              <a:ext uri="{FF2B5EF4-FFF2-40B4-BE49-F238E27FC236}">
                <a16:creationId xmlns:a16="http://schemas.microsoft.com/office/drawing/2014/main" id="{261746AA-662F-A44B-BF0A-A06F652C0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64" y="4019355"/>
            <a:ext cx="219467" cy="21946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islike Button icon PNG and SVG Vector Free Download">
            <a:extLst>
              <a:ext uri="{FF2B5EF4-FFF2-40B4-BE49-F238E27FC236}">
                <a16:creationId xmlns:a16="http://schemas.microsoft.com/office/drawing/2014/main" id="{47395197-C852-0A45-BAD4-343D8F4B4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27" y="1511279"/>
            <a:ext cx="274131" cy="2194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islike Button icon PNG and SVG Vector Free Download">
            <a:extLst>
              <a:ext uri="{FF2B5EF4-FFF2-40B4-BE49-F238E27FC236}">
                <a16:creationId xmlns:a16="http://schemas.microsoft.com/office/drawing/2014/main" id="{02D70562-000B-8A4B-8C79-93BBC85D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42" y="871189"/>
            <a:ext cx="274131" cy="219468"/>
          </a:xfrm>
          <a:prstGeom prst="rect">
            <a:avLst/>
          </a:prstGeom>
          <a:noFill/>
          <a:extLst>
            <a:ext uri="{909E8E84-426E-40DD-AFC4-6F175D3DCCD1}">
              <a14:hiddenFill xmlns:a14="http://schemas.microsoft.com/office/drawing/2010/main">
                <a:solidFill>
                  <a:srgbClr val="FFFFFF"/>
                </a:solidFill>
              </a14:hiddenFill>
            </a:ext>
          </a:extLst>
        </p:spPr>
      </p:pic>
      <p:sp>
        <p:nvSpPr>
          <p:cNvPr id="29" name="Bevel 28">
            <a:extLst>
              <a:ext uri="{FF2B5EF4-FFF2-40B4-BE49-F238E27FC236}">
                <a16:creationId xmlns:a16="http://schemas.microsoft.com/office/drawing/2014/main" id="{4ED0A7B2-08E6-0E4A-B5C3-9929A5849FF0}"/>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dirty="0">
                <a:latin typeface="Cavolini" panose="03000502040302020204" pitchFamily="66" charset="0"/>
                <a:cs typeface="Cavolini" panose="03000502040302020204" pitchFamily="66" charset="0"/>
              </a:rPr>
              <a:t>References</a:t>
            </a:r>
            <a:r>
              <a:rPr lang="en" sz="2420" b="1" dirty="0"/>
              <a:t>:</a:t>
            </a:r>
            <a:endParaRPr sz="2420" b="1" dirty="0"/>
          </a:p>
        </p:txBody>
      </p:sp>
      <p:sp>
        <p:nvSpPr>
          <p:cNvPr id="170" name="Google Shape;170;p28"/>
          <p:cNvSpPr txBox="1">
            <a:spLocks noGrp="1"/>
          </p:cNvSpPr>
          <p:nvPr>
            <p:ph type="body" idx="1"/>
          </p:nvPr>
        </p:nvSpPr>
        <p:spPr>
          <a:xfrm>
            <a:off x="311700" y="1113974"/>
            <a:ext cx="8520600" cy="3416400"/>
          </a:xfrm>
          <a:prstGeom prst="rect">
            <a:avLst/>
          </a:prstGeom>
        </p:spPr>
        <p:txBody>
          <a:bodyPr spcFirstLastPara="1" wrap="square" lIns="91425" tIns="91425" rIns="91425" bIns="91425" anchor="t" anchorCtr="0">
            <a:normAutofit lnSpcReduction="10000"/>
          </a:bodyPr>
          <a:lstStyle/>
          <a:p>
            <a:pPr marL="0" lvl="0" indent="0">
              <a:spcBef>
                <a:spcPts val="1200"/>
              </a:spcBef>
              <a:buNone/>
            </a:pPr>
            <a:r>
              <a:rPr lang="en-GB" sz="1400" dirty="0">
                <a:solidFill>
                  <a:schemeClr val="tx1"/>
                </a:solidFill>
                <a:latin typeface="+mn-lt"/>
              </a:rPr>
              <a:t>1.https://www.data-to-viz.com/graph/edge_bundling.html</a:t>
            </a:r>
            <a:endParaRPr sz="1400" dirty="0">
              <a:solidFill>
                <a:schemeClr val="tx1"/>
              </a:solidFill>
              <a:latin typeface="+mn-lt"/>
            </a:endParaRPr>
          </a:p>
          <a:p>
            <a:pPr marL="0" lvl="0" indent="0">
              <a:spcBef>
                <a:spcPts val="1200"/>
              </a:spcBef>
              <a:buNone/>
            </a:pPr>
            <a:r>
              <a:rPr lang="en-GB" sz="1400" dirty="0">
                <a:solidFill>
                  <a:schemeClr val="tx1"/>
                </a:solidFill>
                <a:latin typeface="+mn-lt"/>
              </a:rPr>
              <a:t>2.https://github.com/cytoscape/</a:t>
            </a:r>
            <a:r>
              <a:rPr lang="en-GB" sz="1400" dirty="0" err="1">
                <a:solidFill>
                  <a:schemeClr val="tx1"/>
                </a:solidFill>
                <a:latin typeface="+mn-lt"/>
              </a:rPr>
              <a:t>cytoscape.js</a:t>
            </a:r>
            <a:r>
              <a:rPr lang="en-GB" sz="1400" dirty="0">
                <a:solidFill>
                  <a:schemeClr val="tx1"/>
                </a:solidFill>
                <a:latin typeface="+mn-lt"/>
              </a:rPr>
              <a:t>/issues/2332</a:t>
            </a:r>
            <a:endParaRPr sz="1400" dirty="0">
              <a:solidFill>
                <a:schemeClr val="tx1"/>
              </a:solidFill>
              <a:latin typeface="+mn-lt"/>
            </a:endParaRPr>
          </a:p>
          <a:p>
            <a:pPr marL="0" lvl="0" indent="0">
              <a:spcBef>
                <a:spcPts val="1200"/>
              </a:spcBef>
              <a:buNone/>
            </a:pPr>
            <a:r>
              <a:rPr lang="en-GB" sz="1400" dirty="0">
                <a:solidFill>
                  <a:schemeClr val="tx1"/>
                </a:solidFill>
                <a:latin typeface="+mn-lt"/>
              </a:rPr>
              <a:t>3.https://courses.isds.tugraz.at/ivis/surveys/ss2017/ivis-ss2017-g4-survey-edge-bundling.pdf</a:t>
            </a:r>
            <a:endParaRPr sz="1400" dirty="0">
              <a:solidFill>
                <a:schemeClr val="tx1"/>
              </a:solidFill>
              <a:latin typeface="+mn-lt"/>
            </a:endParaRPr>
          </a:p>
          <a:p>
            <a:pPr marL="0" lvl="0" indent="0">
              <a:spcBef>
                <a:spcPts val="1200"/>
              </a:spcBef>
              <a:buNone/>
            </a:pPr>
            <a:r>
              <a:rPr lang="en-GB" sz="1400" dirty="0">
                <a:solidFill>
                  <a:schemeClr val="tx1"/>
                </a:solidFill>
                <a:latin typeface="+mn-lt"/>
              </a:rPr>
              <a:t>4.https://lliquid.github.io/homepage/files/ts13_edgebundle.pdf</a:t>
            </a:r>
          </a:p>
          <a:p>
            <a:pPr marL="0" indent="0">
              <a:spcBef>
                <a:spcPts val="1200"/>
              </a:spcBef>
              <a:buNone/>
            </a:pPr>
            <a:r>
              <a:rPr lang="en-GB" sz="1400" dirty="0">
                <a:solidFill>
                  <a:schemeClr val="tx1"/>
                </a:solidFill>
                <a:latin typeface="+mn-lt"/>
              </a:rPr>
              <a:t>5.https://www.researchgate.net/publication/353862978_Edge-Path_Bundling_A_Less_Ambiguous_Edge_Bundling_Approach</a:t>
            </a:r>
          </a:p>
          <a:p>
            <a:pPr marL="0" lvl="0" indent="0">
              <a:spcBef>
                <a:spcPts val="1200"/>
              </a:spcBef>
              <a:buNone/>
            </a:pPr>
            <a:r>
              <a:rPr lang="en-GB" sz="1400" dirty="0">
                <a:solidFill>
                  <a:schemeClr val="tx1"/>
                </a:solidFill>
                <a:latin typeface="+mn-lt"/>
              </a:rPr>
              <a:t>6.https://www.researchgate.net/publication/32965425_Hierarchial_Edge_Bundles_for_General_Graphs</a:t>
            </a:r>
          </a:p>
          <a:p>
            <a:pPr marL="0" lvl="0" indent="0">
              <a:spcBef>
                <a:spcPts val="1200"/>
              </a:spcBef>
              <a:buNone/>
            </a:pPr>
            <a:r>
              <a:rPr lang="en-GB" sz="1400" dirty="0">
                <a:solidFill>
                  <a:schemeClr val="tx1"/>
                </a:solidFill>
                <a:latin typeface="+mn-lt"/>
              </a:rPr>
              <a:t>7.https://www.researchgate.net/publication/326006414_An_Evolutionary_Algorithm_for_an_Optimization_Model_of_Edge_Bundling</a:t>
            </a:r>
            <a:endParaRPr sz="1400" dirty="0">
              <a:solidFill>
                <a:schemeClr val="tx1"/>
              </a:solidFill>
              <a:latin typeface="+mn-lt"/>
            </a:endParaRPr>
          </a:p>
        </p:txBody>
      </p:sp>
      <p:sp>
        <p:nvSpPr>
          <p:cNvPr id="4" name="Bevel 3">
            <a:extLst>
              <a:ext uri="{FF2B5EF4-FFF2-40B4-BE49-F238E27FC236}">
                <a16:creationId xmlns:a16="http://schemas.microsoft.com/office/drawing/2014/main" id="{D30BF596-D2F1-1148-A1DE-6F30010452BA}"/>
              </a:ext>
            </a:extLst>
          </p:cNvPr>
          <p:cNvSpPr/>
          <p:nvPr/>
        </p:nvSpPr>
        <p:spPr>
          <a:xfrm flipV="1">
            <a:off x="423916" y="933496"/>
            <a:ext cx="1714985"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Bevel 5">
            <a:extLst>
              <a:ext uri="{FF2B5EF4-FFF2-40B4-BE49-F238E27FC236}">
                <a16:creationId xmlns:a16="http://schemas.microsoft.com/office/drawing/2014/main" id="{28763EB9-BA0C-044B-9649-8E1B5CCB4331}"/>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D9A778-62AF-E040-A30D-FFDBD5C9EEF3}"/>
              </a:ext>
            </a:extLst>
          </p:cNvPr>
          <p:cNvSpPr>
            <a:spLocks noGrp="1"/>
          </p:cNvSpPr>
          <p:nvPr>
            <p:ph type="body" idx="1"/>
          </p:nvPr>
        </p:nvSpPr>
        <p:spPr/>
        <p:txBody>
          <a:bodyPr>
            <a:normAutofit/>
          </a:bodyPr>
          <a:lstStyle/>
          <a:p>
            <a:pPr marL="114300" indent="0">
              <a:buNone/>
            </a:pPr>
            <a:r>
              <a:rPr lang="en-IT" sz="5400" dirty="0">
                <a:solidFill>
                  <a:schemeClr val="tx1"/>
                </a:solidFill>
                <a:latin typeface="Cavolini" panose="03000502040302020204" pitchFamily="66" charset="0"/>
                <a:cs typeface="Cavolini" panose="03000502040302020204" pitchFamily="66" charset="0"/>
              </a:rPr>
              <a:t>Thank you !!!</a:t>
            </a:r>
          </a:p>
        </p:txBody>
      </p:sp>
      <p:sp>
        <p:nvSpPr>
          <p:cNvPr id="6" name="Bevel 5">
            <a:extLst>
              <a:ext uri="{FF2B5EF4-FFF2-40B4-BE49-F238E27FC236}">
                <a16:creationId xmlns:a16="http://schemas.microsoft.com/office/drawing/2014/main" id="{1A45048D-DDAA-9847-A303-F9C6398B5E5E}"/>
              </a:ext>
            </a:extLst>
          </p:cNvPr>
          <p:cNvSpPr/>
          <p:nvPr/>
        </p:nvSpPr>
        <p:spPr>
          <a:xfrm>
            <a:off x="693423" y="2206437"/>
            <a:ext cx="4629348"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7" name="Bevel 6">
            <a:extLst>
              <a:ext uri="{FF2B5EF4-FFF2-40B4-BE49-F238E27FC236}">
                <a16:creationId xmlns:a16="http://schemas.microsoft.com/office/drawing/2014/main" id="{094C5B87-AE5A-5841-9693-DF55C7496FA7}"/>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39163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3C75-3F51-9845-9026-D163ED51A925}"/>
              </a:ext>
            </a:extLst>
          </p:cNvPr>
          <p:cNvSpPr>
            <a:spLocks noGrp="1"/>
          </p:cNvSpPr>
          <p:nvPr>
            <p:ph type="title"/>
          </p:nvPr>
        </p:nvSpPr>
        <p:spPr>
          <a:xfrm>
            <a:off x="78644" y="576951"/>
            <a:ext cx="7696200" cy="887403"/>
          </a:xfrm>
        </p:spPr>
        <p:txBody>
          <a:bodyPr>
            <a:normAutofit/>
          </a:bodyPr>
          <a:lstStyle/>
          <a:p>
            <a:r>
              <a:rPr lang="en-IT" sz="2800" b="1" dirty="0">
                <a:solidFill>
                  <a:schemeClr val="tx1"/>
                </a:solidFill>
                <a:latin typeface="Cavolini" panose="03000502040302020204" pitchFamily="66" charset="0"/>
                <a:cs typeface="Cavolini" panose="03000502040302020204" pitchFamily="66" charset="0"/>
              </a:rPr>
              <a:t>What is the problem in this graph?</a:t>
            </a:r>
          </a:p>
        </p:txBody>
      </p:sp>
      <p:sp>
        <p:nvSpPr>
          <p:cNvPr id="3" name="TextBox 2">
            <a:extLst>
              <a:ext uri="{FF2B5EF4-FFF2-40B4-BE49-F238E27FC236}">
                <a16:creationId xmlns:a16="http://schemas.microsoft.com/office/drawing/2014/main" id="{1DA4EAB6-EBAB-344C-9D47-05E1F4113605}"/>
              </a:ext>
            </a:extLst>
          </p:cNvPr>
          <p:cNvSpPr txBox="1"/>
          <p:nvPr/>
        </p:nvSpPr>
        <p:spPr>
          <a:xfrm>
            <a:off x="517639" y="1279468"/>
            <a:ext cx="8229600" cy="553998"/>
          </a:xfrm>
          <a:prstGeom prst="rect">
            <a:avLst/>
          </a:prstGeom>
          <a:noFill/>
        </p:spPr>
        <p:txBody>
          <a:bodyPr wrap="square" rtlCol="0">
            <a:spAutoFit/>
          </a:bodyPr>
          <a:lstStyle/>
          <a:p>
            <a:r>
              <a:rPr lang="en-GB" dirty="0">
                <a:solidFill>
                  <a:schemeClr val="tx1"/>
                </a:solidFill>
              </a:rPr>
              <a:t>A very basic problem with visualizations of dense data with a very high number of relations, edges and this mass of edges can produces immense “</a:t>
            </a:r>
            <a:r>
              <a:rPr lang="en-GB" dirty="0">
                <a:solidFill>
                  <a:srgbClr val="FF0000"/>
                </a:solidFill>
              </a:rPr>
              <a:t>Visual Clutter</a:t>
            </a:r>
            <a:r>
              <a:rPr lang="en-GB" sz="1600" dirty="0">
                <a:solidFill>
                  <a:schemeClr val="tx1"/>
                </a:solidFill>
              </a:rPr>
              <a:t>”.</a:t>
            </a:r>
            <a:endParaRPr lang="en-IT" sz="1600" dirty="0">
              <a:solidFill>
                <a:schemeClr val="tx1"/>
              </a:solidFill>
            </a:endParaRPr>
          </a:p>
        </p:txBody>
      </p:sp>
      <p:sp>
        <p:nvSpPr>
          <p:cNvPr id="6" name="TextBox 5">
            <a:extLst>
              <a:ext uri="{FF2B5EF4-FFF2-40B4-BE49-F238E27FC236}">
                <a16:creationId xmlns:a16="http://schemas.microsoft.com/office/drawing/2014/main" id="{21EDF5E6-C2C1-D343-8620-FC4EBE5D3F10}"/>
              </a:ext>
            </a:extLst>
          </p:cNvPr>
          <p:cNvSpPr txBox="1"/>
          <p:nvPr/>
        </p:nvSpPr>
        <p:spPr>
          <a:xfrm>
            <a:off x="525211" y="4379087"/>
            <a:ext cx="8229600" cy="523220"/>
          </a:xfrm>
          <a:prstGeom prst="rect">
            <a:avLst/>
          </a:prstGeom>
          <a:noFill/>
        </p:spPr>
        <p:txBody>
          <a:bodyPr wrap="square" rtlCol="0">
            <a:spAutoFit/>
          </a:bodyPr>
          <a:lstStyle/>
          <a:p>
            <a:r>
              <a:rPr lang="en-GB" dirty="0">
                <a:solidFill>
                  <a:schemeClr val="tx1"/>
                </a:solidFill>
              </a:rPr>
              <a:t>Patterns within the such kind of graph structures can be unclear or completely hidden and important connections can be  fail to notice.</a:t>
            </a:r>
            <a:endParaRPr lang="en-IT" dirty="0">
              <a:solidFill>
                <a:schemeClr val="tx1"/>
              </a:solidFill>
            </a:endParaRPr>
          </a:p>
        </p:txBody>
      </p:sp>
      <p:pic>
        <p:nvPicPr>
          <p:cNvPr id="7" name="Google Shape;77;p16">
            <a:extLst>
              <a:ext uri="{FF2B5EF4-FFF2-40B4-BE49-F238E27FC236}">
                <a16:creationId xmlns:a16="http://schemas.microsoft.com/office/drawing/2014/main" id="{6B092C6F-D48D-7142-A546-92DC2551AED1}"/>
              </a:ext>
            </a:extLst>
          </p:cNvPr>
          <p:cNvPicPr preferRelativeResize="0"/>
          <p:nvPr/>
        </p:nvPicPr>
        <p:blipFill>
          <a:blip r:embed="rId2">
            <a:alphaModFix/>
          </a:blip>
          <a:stretch>
            <a:fillRect/>
          </a:stretch>
        </p:blipFill>
        <p:spPr>
          <a:xfrm>
            <a:off x="0" y="2351098"/>
            <a:ext cx="1447800" cy="1447800"/>
          </a:xfrm>
          <a:prstGeom prst="rect">
            <a:avLst/>
          </a:prstGeom>
          <a:noFill/>
          <a:ln>
            <a:noFill/>
          </a:ln>
        </p:spPr>
      </p:pic>
      <p:pic>
        <p:nvPicPr>
          <p:cNvPr id="8" name="Picture 4" descr="Dislike Button icon PNG and SVG Vector Free Download">
            <a:extLst>
              <a:ext uri="{FF2B5EF4-FFF2-40B4-BE49-F238E27FC236}">
                <a16:creationId xmlns:a16="http://schemas.microsoft.com/office/drawing/2014/main" id="{DB760AFE-1546-594C-A37E-7682FE813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26" y="4410925"/>
            <a:ext cx="312560" cy="324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pylon, outdoor object&#10;&#10;Description automatically generated">
            <a:extLst>
              <a:ext uri="{FF2B5EF4-FFF2-40B4-BE49-F238E27FC236}">
                <a16:creationId xmlns:a16="http://schemas.microsoft.com/office/drawing/2014/main" id="{E6DADE6D-CBC7-2644-9BD5-A72F771C5A4D}"/>
              </a:ext>
            </a:extLst>
          </p:cNvPr>
          <p:cNvPicPr>
            <a:picLocks noChangeAspect="1"/>
          </p:cNvPicPr>
          <p:nvPr/>
        </p:nvPicPr>
        <p:blipFill>
          <a:blip r:embed="rId4"/>
          <a:stretch>
            <a:fillRect/>
          </a:stretch>
        </p:blipFill>
        <p:spPr>
          <a:xfrm>
            <a:off x="1963037" y="1920847"/>
            <a:ext cx="4629149" cy="2308302"/>
          </a:xfrm>
          <a:prstGeom prst="rect">
            <a:avLst/>
          </a:prstGeom>
        </p:spPr>
      </p:pic>
      <p:sp>
        <p:nvSpPr>
          <p:cNvPr id="11" name="Bevel 10">
            <a:extLst>
              <a:ext uri="{FF2B5EF4-FFF2-40B4-BE49-F238E27FC236}">
                <a16:creationId xmlns:a16="http://schemas.microsoft.com/office/drawing/2014/main" id="{F26B4538-9069-5C48-A633-C36EDF3EFF96}"/>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327105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693371" y="911552"/>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sz="3600" b="1" dirty="0">
                <a:latin typeface="Cavolini" panose="03000502040302020204" pitchFamily="66" charset="0"/>
                <a:cs typeface="Cavolini" panose="03000502040302020204" pitchFamily="66" charset="0"/>
              </a:rPr>
              <a:t>1.Edge Bundling</a:t>
            </a:r>
            <a:endParaRPr sz="3600" b="1" dirty="0">
              <a:latin typeface="Cavolini" panose="03000502040302020204" pitchFamily="66" charset="0"/>
              <a:cs typeface="Cavolini" panose="03000502040302020204" pitchFamily="66" charset="0"/>
            </a:endParaRPr>
          </a:p>
        </p:txBody>
      </p:sp>
      <p:sp>
        <p:nvSpPr>
          <p:cNvPr id="2" name="Bevel 1">
            <a:extLst>
              <a:ext uri="{FF2B5EF4-FFF2-40B4-BE49-F238E27FC236}">
                <a16:creationId xmlns:a16="http://schemas.microsoft.com/office/drawing/2014/main" id="{CC95E35A-C8CA-0048-A975-3AAFF43D5EC3}"/>
              </a:ext>
            </a:extLst>
          </p:cNvPr>
          <p:cNvSpPr/>
          <p:nvPr/>
        </p:nvSpPr>
        <p:spPr>
          <a:xfrm>
            <a:off x="861237" y="2964152"/>
            <a:ext cx="3859619"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4" name="Bevel 3">
            <a:extLst>
              <a:ext uri="{FF2B5EF4-FFF2-40B4-BE49-F238E27FC236}">
                <a16:creationId xmlns:a16="http://schemas.microsoft.com/office/drawing/2014/main" id="{4F1FFEBF-2206-6E4B-9406-B563C782838A}"/>
              </a:ext>
            </a:extLst>
          </p:cNvPr>
          <p:cNvSpPr/>
          <p:nvPr/>
        </p:nvSpPr>
        <p:spPr>
          <a:xfrm>
            <a:off x="861237" y="3143446"/>
            <a:ext cx="3859619"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9" name="Bevel 8">
            <a:extLst>
              <a:ext uri="{FF2B5EF4-FFF2-40B4-BE49-F238E27FC236}">
                <a16:creationId xmlns:a16="http://schemas.microsoft.com/office/drawing/2014/main" id="{69A07047-F9DD-4F42-B003-4B0BF3A74765}"/>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4257234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794290" y="47509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avolini" panose="03000502040302020204" pitchFamily="66" charset="0"/>
                <a:cs typeface="Cavolini" panose="03000502040302020204" pitchFamily="66" charset="0"/>
              </a:rPr>
              <a:t>Edge Bundling</a:t>
            </a:r>
            <a:endParaRPr b="1" dirty="0">
              <a:latin typeface="Cavolini" panose="03000502040302020204" pitchFamily="66" charset="0"/>
              <a:cs typeface="Cavolini" panose="03000502040302020204" pitchFamily="66" charset="0"/>
            </a:endParaRPr>
          </a:p>
        </p:txBody>
      </p:sp>
      <p:sp>
        <p:nvSpPr>
          <p:cNvPr id="73" name="Google Shape;73;p16"/>
          <p:cNvSpPr txBox="1">
            <a:spLocks noGrp="1"/>
          </p:cNvSpPr>
          <p:nvPr>
            <p:ph type="body" idx="1"/>
          </p:nvPr>
        </p:nvSpPr>
        <p:spPr>
          <a:xfrm>
            <a:off x="492981" y="1324979"/>
            <a:ext cx="8339319" cy="1592374"/>
          </a:xfrm>
          <a:prstGeom prst="rect">
            <a:avLst/>
          </a:prstGeom>
        </p:spPr>
        <p:txBody>
          <a:bodyPr spcFirstLastPara="1" wrap="square" lIns="91425" tIns="91425" rIns="91425" bIns="91425" anchor="t" anchorCtr="0">
            <a:noAutofit/>
          </a:bodyPr>
          <a:lstStyle/>
          <a:p>
            <a:pPr algn="just"/>
            <a:r>
              <a:rPr lang="en-GB" sz="1400" b="1" dirty="0">
                <a:solidFill>
                  <a:schemeClr val="tx1"/>
                </a:solidFill>
              </a:rPr>
              <a:t>EDGE BUNDLING</a:t>
            </a:r>
            <a:r>
              <a:rPr lang="en-GB" sz="1400" dirty="0">
                <a:solidFill>
                  <a:schemeClr val="tx1"/>
                </a:solidFill>
              </a:rPr>
              <a:t> is a technique designed to visually bundle similar edges to reduce the visual Clutter with in a graph.</a:t>
            </a:r>
            <a:endParaRPr lang="en" sz="1400" dirty="0">
              <a:solidFill>
                <a:schemeClr val="tx1"/>
              </a:solidFill>
            </a:endParaRPr>
          </a:p>
          <a:p>
            <a:pPr marL="457200" lvl="0" indent="-342900" algn="just" rtl="0">
              <a:spcBef>
                <a:spcPts val="0"/>
              </a:spcBef>
              <a:spcAft>
                <a:spcPts val="0"/>
              </a:spcAft>
              <a:buSzPts val="1800"/>
              <a:buChar char="●"/>
            </a:pPr>
            <a:r>
              <a:rPr lang="en" sz="1400" dirty="0">
                <a:solidFill>
                  <a:schemeClr val="tx1"/>
                </a:solidFill>
              </a:rPr>
              <a:t>Visual cluttering can make a graph nearly impossible to analyze</a:t>
            </a:r>
            <a:r>
              <a:rPr lang="en" sz="1400" b="1" dirty="0">
                <a:solidFill>
                  <a:schemeClr val="tx1"/>
                </a:solidFill>
              </a:rPr>
              <a:t>[a]</a:t>
            </a:r>
            <a:endParaRPr sz="1400" b="1" dirty="0">
              <a:solidFill>
                <a:schemeClr val="tx1"/>
              </a:solidFill>
            </a:endParaRPr>
          </a:p>
          <a:p>
            <a:pPr marL="457200" lvl="0" indent="-342900" algn="just" rtl="0">
              <a:spcBef>
                <a:spcPts val="0"/>
              </a:spcBef>
              <a:spcAft>
                <a:spcPts val="0"/>
              </a:spcAft>
              <a:buSzPts val="1800"/>
              <a:buChar char="●"/>
            </a:pPr>
            <a:r>
              <a:rPr lang="en" sz="1400" b="1" dirty="0">
                <a:solidFill>
                  <a:schemeClr val="tx1"/>
                </a:solidFill>
              </a:rPr>
              <a:t>Edge bundling</a:t>
            </a:r>
            <a:r>
              <a:rPr lang="en" sz="1400" dirty="0">
                <a:solidFill>
                  <a:schemeClr val="tx1"/>
                </a:solidFill>
              </a:rPr>
              <a:t> is one technique to cope with this problem</a:t>
            </a:r>
            <a:r>
              <a:rPr lang="en" sz="1400" b="1" dirty="0">
                <a:solidFill>
                  <a:schemeClr val="tx1"/>
                </a:solidFill>
              </a:rPr>
              <a:t>[b]</a:t>
            </a:r>
          </a:p>
        </p:txBody>
      </p:sp>
      <p:pic>
        <p:nvPicPr>
          <p:cNvPr id="74" name="Google Shape;74;p16"/>
          <p:cNvPicPr preferRelativeResize="0"/>
          <p:nvPr/>
        </p:nvPicPr>
        <p:blipFill>
          <a:blip r:embed="rId3">
            <a:alphaModFix/>
          </a:blip>
          <a:stretch>
            <a:fillRect/>
          </a:stretch>
        </p:blipFill>
        <p:spPr>
          <a:xfrm>
            <a:off x="1722923" y="3022334"/>
            <a:ext cx="2300438" cy="1844942"/>
          </a:xfrm>
          <a:prstGeom prst="rect">
            <a:avLst/>
          </a:prstGeom>
          <a:noFill/>
          <a:ln>
            <a:noFill/>
          </a:ln>
        </p:spPr>
      </p:pic>
      <p:pic>
        <p:nvPicPr>
          <p:cNvPr id="75" name="Google Shape;75;p16"/>
          <p:cNvPicPr preferRelativeResize="0"/>
          <p:nvPr/>
        </p:nvPicPr>
        <p:blipFill>
          <a:blip r:embed="rId4">
            <a:alphaModFix/>
          </a:blip>
          <a:stretch>
            <a:fillRect/>
          </a:stretch>
        </p:blipFill>
        <p:spPr>
          <a:xfrm>
            <a:off x="5409398" y="3022333"/>
            <a:ext cx="2629702" cy="1844942"/>
          </a:xfrm>
          <a:prstGeom prst="rect">
            <a:avLst/>
          </a:prstGeom>
          <a:noFill/>
          <a:ln>
            <a:noFill/>
          </a:ln>
        </p:spPr>
      </p:pic>
      <p:sp>
        <p:nvSpPr>
          <p:cNvPr id="76" name="Google Shape;76;p16"/>
          <p:cNvSpPr/>
          <p:nvPr/>
        </p:nvSpPr>
        <p:spPr>
          <a:xfrm>
            <a:off x="4270690" y="3657399"/>
            <a:ext cx="783900" cy="21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Bevel 7">
            <a:extLst>
              <a:ext uri="{FF2B5EF4-FFF2-40B4-BE49-F238E27FC236}">
                <a16:creationId xmlns:a16="http://schemas.microsoft.com/office/drawing/2014/main" id="{0EE28908-A51E-EB4C-A56A-050451F05670}"/>
              </a:ext>
            </a:extLst>
          </p:cNvPr>
          <p:cNvSpPr/>
          <p:nvPr/>
        </p:nvSpPr>
        <p:spPr>
          <a:xfrm>
            <a:off x="881116" y="1024936"/>
            <a:ext cx="2311333"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11" name="Bevel 10">
            <a:extLst>
              <a:ext uri="{FF2B5EF4-FFF2-40B4-BE49-F238E27FC236}">
                <a16:creationId xmlns:a16="http://schemas.microsoft.com/office/drawing/2014/main" id="{99BBEA41-C081-C640-BF0C-5DAE5BCF7C0A}"/>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560C-3841-9D46-B381-91978803122E}"/>
              </a:ext>
            </a:extLst>
          </p:cNvPr>
          <p:cNvSpPr>
            <a:spLocks noGrp="1"/>
          </p:cNvSpPr>
          <p:nvPr>
            <p:ph type="title"/>
          </p:nvPr>
        </p:nvSpPr>
        <p:spPr>
          <a:xfrm>
            <a:off x="538340" y="470520"/>
            <a:ext cx="8520600" cy="572700"/>
          </a:xfrm>
        </p:spPr>
        <p:txBody>
          <a:bodyPr>
            <a:normAutofit fontScale="90000"/>
          </a:bodyPr>
          <a:lstStyle/>
          <a:p>
            <a:r>
              <a:rPr lang="en" b="1" dirty="0">
                <a:latin typeface="Cavolini" panose="03000502040302020204" pitchFamily="66" charset="0"/>
                <a:cs typeface="Cavolini" panose="03000502040302020204" pitchFamily="66" charset="0"/>
              </a:rPr>
              <a:t>Edge Bundling : Example </a:t>
            </a:r>
            <a:r>
              <a:rPr lang="en" sz="1600" b="1" dirty="0">
                <a:latin typeface="Cavolini" panose="03000502040302020204" pitchFamily="66" charset="0"/>
                <a:cs typeface="Cavolini" panose="03000502040302020204" pitchFamily="66" charset="0"/>
              </a:rPr>
              <a:t>[paper]</a:t>
            </a:r>
            <a:endParaRPr lang="en-IT" sz="1600" dirty="0"/>
          </a:p>
        </p:txBody>
      </p:sp>
      <p:sp>
        <p:nvSpPr>
          <p:cNvPr id="3" name="Text Placeholder 2">
            <a:extLst>
              <a:ext uri="{FF2B5EF4-FFF2-40B4-BE49-F238E27FC236}">
                <a16:creationId xmlns:a16="http://schemas.microsoft.com/office/drawing/2014/main" id="{2064CCAD-4760-3E4D-A31D-81A25CEF12C9}"/>
              </a:ext>
            </a:extLst>
          </p:cNvPr>
          <p:cNvSpPr>
            <a:spLocks noGrp="1"/>
          </p:cNvSpPr>
          <p:nvPr>
            <p:ph type="body" idx="1"/>
          </p:nvPr>
        </p:nvSpPr>
        <p:spPr>
          <a:xfrm>
            <a:off x="442647" y="1195522"/>
            <a:ext cx="8520600" cy="3416400"/>
          </a:xfrm>
        </p:spPr>
        <p:txBody>
          <a:bodyPr/>
          <a:lstStyle/>
          <a:p>
            <a:pPr marL="114300" indent="0">
              <a:buNone/>
            </a:pPr>
            <a:r>
              <a:rPr lang="en-GB" sz="1400" dirty="0">
                <a:solidFill>
                  <a:schemeClr val="tx1"/>
                </a:solidFill>
              </a:rPr>
              <a:t>This example has gained attention as a way to improve the readability of a graph drawing by merging geometrically close edges into bundles . </a:t>
            </a:r>
            <a:br>
              <a:rPr lang="en-GB" dirty="0"/>
            </a:br>
            <a:endParaRPr lang="en-IT" dirty="0"/>
          </a:p>
        </p:txBody>
      </p:sp>
      <p:sp>
        <p:nvSpPr>
          <p:cNvPr id="4" name="Bevel 3">
            <a:extLst>
              <a:ext uri="{FF2B5EF4-FFF2-40B4-BE49-F238E27FC236}">
                <a16:creationId xmlns:a16="http://schemas.microsoft.com/office/drawing/2014/main" id="{CC41EF98-7828-A14F-AC5E-0D6B013D1417}"/>
              </a:ext>
            </a:extLst>
          </p:cNvPr>
          <p:cNvSpPr/>
          <p:nvPr/>
        </p:nvSpPr>
        <p:spPr>
          <a:xfrm>
            <a:off x="623400" y="1000740"/>
            <a:ext cx="2311333"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pic>
        <p:nvPicPr>
          <p:cNvPr id="6" name="Picture 5">
            <a:extLst>
              <a:ext uri="{FF2B5EF4-FFF2-40B4-BE49-F238E27FC236}">
                <a16:creationId xmlns:a16="http://schemas.microsoft.com/office/drawing/2014/main" id="{953BD6B8-4487-8A41-97E6-299B6B24A7BC}"/>
              </a:ext>
            </a:extLst>
          </p:cNvPr>
          <p:cNvPicPr>
            <a:picLocks noChangeAspect="1"/>
          </p:cNvPicPr>
          <p:nvPr/>
        </p:nvPicPr>
        <p:blipFill>
          <a:blip r:embed="rId2"/>
          <a:stretch>
            <a:fillRect/>
          </a:stretch>
        </p:blipFill>
        <p:spPr>
          <a:xfrm>
            <a:off x="1579582" y="2062714"/>
            <a:ext cx="5351648" cy="2549208"/>
          </a:xfrm>
          <a:prstGeom prst="rect">
            <a:avLst/>
          </a:prstGeom>
        </p:spPr>
      </p:pic>
      <p:sp>
        <p:nvSpPr>
          <p:cNvPr id="7" name="Bevel 6">
            <a:extLst>
              <a:ext uri="{FF2B5EF4-FFF2-40B4-BE49-F238E27FC236}">
                <a16:creationId xmlns:a16="http://schemas.microsoft.com/office/drawing/2014/main" id="{741AE324-6C4E-DB47-9AC3-66B580DCB545}"/>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208319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01173A-603F-DF48-BFCC-E5E72FCA3949}"/>
              </a:ext>
            </a:extLst>
          </p:cNvPr>
          <p:cNvSpPr>
            <a:spLocks noGrp="1"/>
          </p:cNvSpPr>
          <p:nvPr>
            <p:ph type="body" idx="1"/>
          </p:nvPr>
        </p:nvSpPr>
        <p:spPr/>
        <p:txBody>
          <a:bodyPr/>
          <a:lstStyle/>
          <a:p>
            <a:pPr marL="114300" indent="0">
              <a:buNone/>
            </a:pPr>
            <a:r>
              <a:rPr lang="en" sz="3600" b="1" dirty="0">
                <a:solidFill>
                  <a:schemeClr val="tx1"/>
                </a:solidFill>
                <a:latin typeface="Cavolini" panose="03000502040302020204" pitchFamily="66" charset="0"/>
                <a:cs typeface="Cavolini" panose="03000502040302020204" pitchFamily="66" charset="0"/>
              </a:rPr>
              <a:t> 2.Edge Bundling Techniques</a:t>
            </a:r>
            <a:endParaRPr lang="en-IT" sz="3600" b="1" dirty="0">
              <a:solidFill>
                <a:schemeClr val="tx1"/>
              </a:solidFill>
              <a:latin typeface="Cavolini" panose="03000502040302020204" pitchFamily="66" charset="0"/>
              <a:cs typeface="Cavolini" panose="03000502040302020204" pitchFamily="66" charset="0"/>
            </a:endParaRPr>
          </a:p>
          <a:p>
            <a:endParaRPr lang="en-IT" dirty="0"/>
          </a:p>
        </p:txBody>
      </p:sp>
      <p:sp>
        <p:nvSpPr>
          <p:cNvPr id="4" name="Bevel 3">
            <a:extLst>
              <a:ext uri="{FF2B5EF4-FFF2-40B4-BE49-F238E27FC236}">
                <a16:creationId xmlns:a16="http://schemas.microsoft.com/office/drawing/2014/main" id="{8F8865FA-9DAC-1844-A6D0-C49D5B8817EB}"/>
              </a:ext>
            </a:extLst>
          </p:cNvPr>
          <p:cNvSpPr/>
          <p:nvPr/>
        </p:nvSpPr>
        <p:spPr>
          <a:xfrm flipV="1">
            <a:off x="606055" y="1886490"/>
            <a:ext cx="6964325"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7" name="Bevel 6">
            <a:extLst>
              <a:ext uri="{FF2B5EF4-FFF2-40B4-BE49-F238E27FC236}">
                <a16:creationId xmlns:a16="http://schemas.microsoft.com/office/drawing/2014/main" id="{52FE778C-BA81-9A49-AFAF-E6C3618818A4}"/>
              </a:ext>
            </a:extLst>
          </p:cNvPr>
          <p:cNvSpPr/>
          <p:nvPr/>
        </p:nvSpPr>
        <p:spPr>
          <a:xfrm flipV="1">
            <a:off x="606054" y="2049522"/>
            <a:ext cx="6964325"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8" name="Bevel 7">
            <a:extLst>
              <a:ext uri="{FF2B5EF4-FFF2-40B4-BE49-F238E27FC236}">
                <a16:creationId xmlns:a16="http://schemas.microsoft.com/office/drawing/2014/main" id="{C7308EBB-554B-6245-98A5-CA6C18E5EF19}"/>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105150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ABEEA-0257-D142-88FE-59A2CA2EBB32}"/>
              </a:ext>
            </a:extLst>
          </p:cNvPr>
          <p:cNvSpPr>
            <a:spLocks noGrp="1"/>
          </p:cNvSpPr>
          <p:nvPr>
            <p:ph type="title"/>
          </p:nvPr>
        </p:nvSpPr>
        <p:spPr>
          <a:xfrm>
            <a:off x="423916" y="360796"/>
            <a:ext cx="8520600" cy="572700"/>
          </a:xfrm>
        </p:spPr>
        <p:txBody>
          <a:bodyPr>
            <a:normAutofit fontScale="90000"/>
          </a:bodyPr>
          <a:lstStyle/>
          <a:p>
            <a:r>
              <a:rPr lang="en" b="1" dirty="0">
                <a:latin typeface="Cavolini" panose="03000502040302020204" pitchFamily="66" charset="0"/>
                <a:cs typeface="Cavolini" panose="03000502040302020204" pitchFamily="66" charset="0"/>
              </a:rPr>
              <a:t>Edge Bundling Techniques </a:t>
            </a:r>
            <a:r>
              <a:rPr lang="en" sz="2200" dirty="0">
                <a:latin typeface="Cavolini" panose="03000502040302020204" pitchFamily="66" charset="0"/>
                <a:cs typeface="Cavolini" panose="03000502040302020204" pitchFamily="66" charset="0"/>
              </a:rPr>
              <a:t>[Paper]</a:t>
            </a:r>
            <a:endParaRPr lang="en-IT" sz="2200" dirty="0"/>
          </a:p>
        </p:txBody>
      </p:sp>
      <p:pic>
        <p:nvPicPr>
          <p:cNvPr id="4" name="Picture 3" descr="Diagram, map&#10;&#10;Description automatically generated">
            <a:extLst>
              <a:ext uri="{FF2B5EF4-FFF2-40B4-BE49-F238E27FC236}">
                <a16:creationId xmlns:a16="http://schemas.microsoft.com/office/drawing/2014/main" id="{C056C6EC-25DA-AD49-A17B-84C2FE375181}"/>
              </a:ext>
            </a:extLst>
          </p:cNvPr>
          <p:cNvPicPr>
            <a:picLocks noChangeAspect="1"/>
          </p:cNvPicPr>
          <p:nvPr/>
        </p:nvPicPr>
        <p:blipFill>
          <a:blip r:embed="rId2"/>
          <a:stretch>
            <a:fillRect/>
          </a:stretch>
        </p:blipFill>
        <p:spPr>
          <a:xfrm>
            <a:off x="423916" y="1247568"/>
            <a:ext cx="5425051" cy="3338920"/>
          </a:xfrm>
          <a:prstGeom prst="rect">
            <a:avLst/>
          </a:prstGeom>
        </p:spPr>
      </p:pic>
      <p:sp>
        <p:nvSpPr>
          <p:cNvPr id="5" name="Bevel 4">
            <a:extLst>
              <a:ext uri="{FF2B5EF4-FFF2-40B4-BE49-F238E27FC236}">
                <a16:creationId xmlns:a16="http://schemas.microsoft.com/office/drawing/2014/main" id="{DE6CADBE-28AE-114B-9EC5-74F38396855C}"/>
              </a:ext>
            </a:extLst>
          </p:cNvPr>
          <p:cNvSpPr/>
          <p:nvPr/>
        </p:nvSpPr>
        <p:spPr>
          <a:xfrm flipV="1">
            <a:off x="423916" y="887777"/>
            <a:ext cx="4307110"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6" name="TextBox 5">
            <a:extLst>
              <a:ext uri="{FF2B5EF4-FFF2-40B4-BE49-F238E27FC236}">
                <a16:creationId xmlns:a16="http://schemas.microsoft.com/office/drawing/2014/main" id="{665F3B9A-4E66-954E-900D-0D23D9D483FB}"/>
              </a:ext>
            </a:extLst>
          </p:cNvPr>
          <p:cNvSpPr txBox="1"/>
          <p:nvPr/>
        </p:nvSpPr>
        <p:spPr>
          <a:xfrm>
            <a:off x="5801121" y="819447"/>
            <a:ext cx="2826942" cy="4616648"/>
          </a:xfrm>
          <a:prstGeom prst="rect">
            <a:avLst/>
          </a:prstGeom>
          <a:noFill/>
        </p:spPr>
        <p:txBody>
          <a:bodyPr wrap="square" rtlCol="0">
            <a:spAutoFit/>
          </a:bodyPr>
          <a:lstStyle/>
          <a:p>
            <a:pPr marL="342900" indent="-342900" algn="just">
              <a:buAutoNum type="alphaLcParenR"/>
            </a:pPr>
            <a:r>
              <a:rPr lang="en-GB" dirty="0"/>
              <a:t>U</a:t>
            </a:r>
            <a:r>
              <a:rPr lang="en-IT" dirty="0"/>
              <a:t>nbundled.</a:t>
            </a:r>
          </a:p>
          <a:p>
            <a:pPr marL="342900" indent="-342900" algn="just">
              <a:buAutoNum type="alphaLcParenR"/>
            </a:pPr>
            <a:r>
              <a:rPr lang="en-GB" dirty="0"/>
              <a:t>Aggregates edges well but over aggregates at the </a:t>
            </a:r>
            <a:r>
              <a:rPr lang="en-GB" dirty="0">
                <a:solidFill>
                  <a:srgbClr val="FF0000"/>
                </a:solidFill>
              </a:rPr>
              <a:t>centre</a:t>
            </a:r>
            <a:r>
              <a:rPr lang="en-GB" dirty="0"/>
              <a:t> of the drawing making it difficult to see patterns.</a:t>
            </a:r>
          </a:p>
          <a:p>
            <a:pPr marL="342900" indent="-342900" algn="just">
              <a:buAutoNum type="alphaLcParenR"/>
            </a:pPr>
            <a:r>
              <a:rPr lang="en-GB" dirty="0"/>
              <a:t>Drawback at the centre of the map to a </a:t>
            </a:r>
            <a:r>
              <a:rPr lang="en-GB" dirty="0">
                <a:solidFill>
                  <a:srgbClr val="FF0000"/>
                </a:solidFill>
              </a:rPr>
              <a:t>lesser degree</a:t>
            </a:r>
            <a:r>
              <a:rPr lang="en-GB" dirty="0"/>
              <a:t>.</a:t>
            </a:r>
          </a:p>
          <a:p>
            <a:pPr marL="342900" indent="-342900" algn="just">
              <a:buAutoNum type="alphaLcParenR"/>
            </a:pPr>
            <a:r>
              <a:rPr lang="en-GB" dirty="0"/>
              <a:t>It divides this structure into several </a:t>
            </a:r>
            <a:r>
              <a:rPr lang="en-GB" dirty="0">
                <a:solidFill>
                  <a:srgbClr val="FF0000"/>
                </a:solidFill>
              </a:rPr>
              <a:t>smaller flows</a:t>
            </a:r>
            <a:r>
              <a:rPr lang="en-GB" dirty="0"/>
              <a:t>, but they may not be necessarily related to graph structure(a)</a:t>
            </a:r>
          </a:p>
          <a:p>
            <a:pPr marL="342900" indent="-342900" algn="just">
              <a:buAutoNum type="alphaLcParenR"/>
            </a:pPr>
            <a:r>
              <a:rPr lang="en-GB" dirty="0"/>
              <a:t>Able to distinguish between several flows that reflect paths in the underlying graph.</a:t>
            </a:r>
          </a:p>
          <a:p>
            <a:pPr marL="342900" indent="-342900" algn="just">
              <a:buAutoNum type="alphaLcParenR"/>
            </a:pPr>
            <a:r>
              <a:rPr lang="en-GB" dirty="0"/>
              <a:t>When edge direction is considered, the algorithm is able to further subdivide these flows based on direction.</a:t>
            </a:r>
            <a:br>
              <a:rPr lang="en-GB" dirty="0"/>
            </a:br>
            <a:endParaRPr lang="en-IT" dirty="0"/>
          </a:p>
        </p:txBody>
      </p:sp>
      <p:pic>
        <p:nvPicPr>
          <p:cNvPr id="7" name="Picture 2" descr="TICK | definizione, significato - che cosa è TICK nel dizionario Inglese -  Cambridge Dictionary">
            <a:extLst>
              <a:ext uri="{FF2B5EF4-FFF2-40B4-BE49-F238E27FC236}">
                <a16:creationId xmlns:a16="http://schemas.microsoft.com/office/drawing/2014/main" id="{B817FA32-23C2-A840-9453-595875BB5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814" y="3460862"/>
            <a:ext cx="343647" cy="343647"/>
          </a:xfrm>
          <a:prstGeom prst="rect">
            <a:avLst/>
          </a:prstGeom>
          <a:noFill/>
          <a:extLst>
            <a:ext uri="{909E8E84-426E-40DD-AFC4-6F175D3DCCD1}">
              <a14:hiddenFill xmlns:a14="http://schemas.microsoft.com/office/drawing/2010/main">
                <a:solidFill>
                  <a:srgbClr val="FFFFFF"/>
                </a:solidFill>
              </a14:hiddenFill>
            </a:ext>
          </a:extLst>
        </p:spPr>
      </p:pic>
      <p:sp>
        <p:nvSpPr>
          <p:cNvPr id="8" name="Bevel 7">
            <a:extLst>
              <a:ext uri="{FF2B5EF4-FFF2-40B4-BE49-F238E27FC236}">
                <a16:creationId xmlns:a16="http://schemas.microsoft.com/office/drawing/2014/main" id="{8786B87E-35D1-AA44-8679-2C6F5C6FDDD7}"/>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107855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1B1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787B5-85AE-5042-B31F-584665962157}"/>
              </a:ext>
            </a:extLst>
          </p:cNvPr>
          <p:cNvSpPr>
            <a:spLocks noGrp="1"/>
          </p:cNvSpPr>
          <p:nvPr>
            <p:ph type="title"/>
          </p:nvPr>
        </p:nvSpPr>
        <p:spPr/>
        <p:txBody>
          <a:bodyPr>
            <a:normAutofit fontScale="90000"/>
          </a:bodyPr>
          <a:lstStyle/>
          <a:p>
            <a:r>
              <a:rPr lang="en" b="1" dirty="0">
                <a:latin typeface="Cavolini" panose="03000502040302020204" pitchFamily="66" charset="0"/>
                <a:cs typeface="Cavolini" panose="03000502040302020204" pitchFamily="66" charset="0"/>
              </a:rPr>
              <a:t>Edge Bundling Techniques</a:t>
            </a:r>
            <a:r>
              <a:rPr lang="en" dirty="0">
                <a:latin typeface="Cavolini" panose="03000502040302020204" pitchFamily="66" charset="0"/>
                <a:cs typeface="Cavolini" panose="03000502040302020204" pitchFamily="66" charset="0"/>
              </a:rPr>
              <a:t>[Paper]</a:t>
            </a:r>
            <a:endParaRPr lang="en-IT" dirty="0"/>
          </a:p>
        </p:txBody>
      </p:sp>
      <p:sp>
        <p:nvSpPr>
          <p:cNvPr id="4" name="Bevel 3">
            <a:extLst>
              <a:ext uri="{FF2B5EF4-FFF2-40B4-BE49-F238E27FC236}">
                <a16:creationId xmlns:a16="http://schemas.microsoft.com/office/drawing/2014/main" id="{2C2D0811-C65E-AC4E-95B2-DAB1FDE1606D}"/>
              </a:ext>
            </a:extLst>
          </p:cNvPr>
          <p:cNvSpPr/>
          <p:nvPr/>
        </p:nvSpPr>
        <p:spPr>
          <a:xfrm flipV="1">
            <a:off x="423916" y="933496"/>
            <a:ext cx="4307110" cy="45719"/>
          </a:xfrm>
          <a:prstGeom prst="beve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T"/>
          </a:p>
        </p:txBody>
      </p:sp>
      <p:sp>
        <p:nvSpPr>
          <p:cNvPr id="7" name="TextBox 6">
            <a:extLst>
              <a:ext uri="{FF2B5EF4-FFF2-40B4-BE49-F238E27FC236}">
                <a16:creationId xmlns:a16="http://schemas.microsoft.com/office/drawing/2014/main" id="{2947F2E6-FFE1-524E-A95D-FDD0B24A38A1}"/>
              </a:ext>
            </a:extLst>
          </p:cNvPr>
          <p:cNvSpPr txBox="1"/>
          <p:nvPr/>
        </p:nvSpPr>
        <p:spPr>
          <a:xfrm>
            <a:off x="311700" y="1467686"/>
            <a:ext cx="7153677" cy="2893100"/>
          </a:xfrm>
          <a:prstGeom prst="rect">
            <a:avLst/>
          </a:prstGeom>
          <a:noFill/>
        </p:spPr>
        <p:txBody>
          <a:bodyPr wrap="square" rtlCol="0">
            <a:spAutoFit/>
          </a:bodyPr>
          <a:lstStyle/>
          <a:p>
            <a:pPr marL="171450" indent="-171450">
              <a:buFont typeface="Arial" panose="020B0604020202020204" pitchFamily="34" charset="0"/>
              <a:buChar char="•"/>
            </a:pPr>
            <a:r>
              <a:rPr lang="en-GB" dirty="0">
                <a:solidFill>
                  <a:schemeClr val="tx1"/>
                </a:solidFill>
              </a:rPr>
              <a:t>Edge bundling techniques cluster edges with similar attributes together to reduce the visual clutter. </a:t>
            </a:r>
          </a:p>
          <a:p>
            <a:endParaRPr lang="en-GB" dirty="0">
              <a:solidFill>
                <a:schemeClr val="tx1"/>
              </a:solidFill>
            </a:endParaRPr>
          </a:p>
          <a:p>
            <a:pPr marL="171450" indent="-171450">
              <a:buFont typeface="Arial" panose="020B0604020202020204" pitchFamily="34" charset="0"/>
              <a:buChar char="•"/>
            </a:pPr>
            <a:r>
              <a:rPr lang="en-GB" dirty="0">
                <a:solidFill>
                  <a:schemeClr val="tx1"/>
                </a:solidFill>
              </a:rPr>
              <a:t>All edge bundling techniques cluster groups of individual edges, or parts of them, together based on  attributes. </a:t>
            </a:r>
          </a:p>
          <a:p>
            <a:endParaRPr lang="en-GB" dirty="0">
              <a:solidFill>
                <a:schemeClr val="tx1"/>
              </a:solidFill>
            </a:endParaRPr>
          </a:p>
          <a:p>
            <a:pPr marL="171450" indent="-171450">
              <a:buFont typeface="Arial" panose="020B0604020202020204" pitchFamily="34" charset="0"/>
              <a:buChar char="•"/>
            </a:pPr>
            <a:r>
              <a:rPr lang="en-GB" dirty="0">
                <a:solidFill>
                  <a:schemeClr val="tx1"/>
                </a:solidFill>
              </a:rPr>
              <a:t>This techniques helps to highlight important edge patterns and often makes it easier to spot  important data.</a:t>
            </a:r>
          </a:p>
          <a:p>
            <a:pPr marL="171450" indent="-171450">
              <a:buFont typeface="Arial" panose="020B0604020202020204" pitchFamily="34" charset="0"/>
              <a:buChar char="•"/>
            </a:pPr>
            <a:endParaRPr lang="en-GB" dirty="0">
              <a:solidFill>
                <a:schemeClr val="tx1"/>
              </a:solidFill>
            </a:endParaRPr>
          </a:p>
          <a:p>
            <a:pPr marL="171450" indent="-171450">
              <a:buFont typeface="Arial" panose="020B0604020202020204" pitchFamily="34" charset="0"/>
              <a:buChar char="•"/>
            </a:pPr>
            <a:r>
              <a:rPr lang="en-GB" dirty="0">
                <a:solidFill>
                  <a:schemeClr val="tx1"/>
                </a:solidFill>
              </a:rPr>
              <a:t>In all the techniques unbundled graph is converted to different Edge Bundling Techniques.</a:t>
            </a:r>
          </a:p>
          <a:p>
            <a:br>
              <a:rPr lang="en-GB" dirty="0">
                <a:solidFill>
                  <a:schemeClr val="tx1"/>
                </a:solidFill>
              </a:rPr>
            </a:br>
            <a:endParaRPr lang="en-IT" dirty="0">
              <a:solidFill>
                <a:schemeClr val="tx1"/>
              </a:solidFill>
            </a:endParaRPr>
          </a:p>
        </p:txBody>
      </p:sp>
      <p:sp>
        <p:nvSpPr>
          <p:cNvPr id="5" name="Bevel 4">
            <a:extLst>
              <a:ext uri="{FF2B5EF4-FFF2-40B4-BE49-F238E27FC236}">
                <a16:creationId xmlns:a16="http://schemas.microsoft.com/office/drawing/2014/main" id="{0B2325B6-A0D0-4C44-8CCB-F4A88DC6C2C8}"/>
              </a:ext>
            </a:extLst>
          </p:cNvPr>
          <p:cNvSpPr/>
          <p:nvPr/>
        </p:nvSpPr>
        <p:spPr>
          <a:xfrm>
            <a:off x="0" y="0"/>
            <a:ext cx="138223" cy="5143500"/>
          </a:xfrm>
          <a:prstGeom prst="beve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bg1"/>
              </a:solidFill>
              <a:highlight>
                <a:srgbClr val="000000"/>
              </a:highlight>
            </a:endParaRPr>
          </a:p>
        </p:txBody>
      </p:sp>
    </p:spTree>
    <p:extLst>
      <p:ext uri="{BB962C8B-B14F-4D97-AF65-F5344CB8AC3E}">
        <p14:creationId xmlns:p14="http://schemas.microsoft.com/office/powerpoint/2010/main" val="33887463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6055</TotalTime>
  <Words>1073</Words>
  <Application>Microsoft Macintosh PowerPoint</Application>
  <PresentationFormat>On-screen Show (16:9)</PresentationFormat>
  <Paragraphs>118</Paragraphs>
  <Slides>23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g_d0_f1</vt:lpstr>
      <vt:lpstr>Arial</vt:lpstr>
      <vt:lpstr>Wingdings</vt:lpstr>
      <vt:lpstr>Cavolini</vt:lpstr>
      <vt:lpstr>Simple Light</vt:lpstr>
      <vt:lpstr>PowerPoint Presentation</vt:lpstr>
      <vt:lpstr>PowerPoint Presentation</vt:lpstr>
      <vt:lpstr>What is the problem in this graph?</vt:lpstr>
      <vt:lpstr>1.Edge Bundling</vt:lpstr>
      <vt:lpstr>Edge Bundling</vt:lpstr>
      <vt:lpstr>Edge Bundling : Example [paper]</vt:lpstr>
      <vt:lpstr>PowerPoint Presentation</vt:lpstr>
      <vt:lpstr>Edge Bundling Techniques [Paper]</vt:lpstr>
      <vt:lpstr>Edge Bundling Techniques[Paper]</vt:lpstr>
      <vt:lpstr>PowerPoint Presentation</vt:lpstr>
      <vt:lpstr>PowerPoint Presentation</vt:lpstr>
      <vt:lpstr>PowerPoint Presentation</vt:lpstr>
      <vt:lpstr>PowerPoint Presentation</vt:lpstr>
      <vt:lpstr>PowerPoint Presentation</vt:lpstr>
      <vt:lpstr>Tools:Graphviz</vt:lpstr>
      <vt:lpstr>Tools:Graphviz</vt:lpstr>
      <vt:lpstr>Tools: Graph-tool</vt:lpstr>
      <vt:lpstr>Tools: Tulip</vt:lpstr>
      <vt:lpstr>Tools: Other Tools</vt:lpstr>
      <vt:lpstr>PowerPoint Presentation</vt:lpstr>
      <vt:lpstr>   Weakness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Brahmashwini Regonda</cp:lastModifiedBy>
  <cp:revision>27</cp:revision>
  <dcterms:modified xsi:type="dcterms:W3CDTF">2021-12-06T19:11:26Z</dcterms:modified>
</cp:coreProperties>
</file>